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6"/>
  </p:notesMasterIdLst>
  <p:sldIdLst>
    <p:sldId id="261" r:id="rId2"/>
    <p:sldId id="262" r:id="rId3"/>
    <p:sldId id="268" r:id="rId4"/>
    <p:sldId id="267" r:id="rId5"/>
    <p:sldId id="266" r:id="rId6"/>
    <p:sldId id="265" r:id="rId7"/>
    <p:sldId id="264" r:id="rId8"/>
    <p:sldId id="263" r:id="rId9"/>
    <p:sldId id="280" r:id="rId10"/>
    <p:sldId id="276" r:id="rId11"/>
    <p:sldId id="275" r:id="rId12"/>
    <p:sldId id="281" r:id="rId13"/>
    <p:sldId id="282" r:id="rId14"/>
    <p:sldId id="283" r:id="rId15"/>
    <p:sldId id="284" r:id="rId16"/>
    <p:sldId id="285" r:id="rId17"/>
    <p:sldId id="286" r:id="rId18"/>
    <p:sldId id="287" r:id="rId19"/>
    <p:sldId id="279" r:id="rId20"/>
    <p:sldId id="278" r:id="rId21"/>
    <p:sldId id="277" r:id="rId22"/>
    <p:sldId id="274" r:id="rId23"/>
    <p:sldId id="288"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18FFB-AFCB-27F3-B672-6F8A0342A0D8}" v="143" dt="2023-02-16T03:13:01.825"/>
    <p1510:client id="{A4595433-E875-4E7F-8BBD-8B67A0B02AC3}" v="22" dt="2023-02-16T02:47:35.847"/>
    <p1510:client id="{E345E473-F326-D141-B5E2-20947506D342}" v="447" dt="2023-02-16T03:30:30.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28D06-E8D9-4A39-B869-6A13F09E82AC}"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3DA1A033-8648-4DCD-A44A-AB319071F516}">
      <dgm:prSet/>
      <dgm:spPr/>
      <dgm:t>
        <a:bodyPr/>
        <a:lstStyle/>
        <a:p>
          <a:r>
            <a:rPr lang="en-US"/>
            <a:t>The convolutional layers of the network can reduce the dimensionality of the data, without losing significant information.</a:t>
          </a:r>
        </a:p>
      </dgm:t>
    </dgm:pt>
    <dgm:pt modelId="{1C0F02F8-A713-4E79-91BE-1A69524E8BF5}" type="parTrans" cxnId="{2BE9EC50-3399-4C1D-BAEA-443DFE5A43AA}">
      <dgm:prSet/>
      <dgm:spPr/>
      <dgm:t>
        <a:bodyPr/>
        <a:lstStyle/>
        <a:p>
          <a:endParaRPr lang="en-US"/>
        </a:p>
      </dgm:t>
    </dgm:pt>
    <dgm:pt modelId="{D2AA5B07-F704-4B8A-B041-CFB3C092B70C}" type="sibTrans" cxnId="{2BE9EC50-3399-4C1D-BAEA-443DFE5A43AA}">
      <dgm:prSet/>
      <dgm:spPr/>
      <dgm:t>
        <a:bodyPr/>
        <a:lstStyle/>
        <a:p>
          <a:endParaRPr lang="en-US"/>
        </a:p>
      </dgm:t>
    </dgm:pt>
    <dgm:pt modelId="{3B333567-8A6F-49EC-9475-DE674473ACE1}">
      <dgm:prSet/>
      <dgm:spPr/>
      <dgm:t>
        <a:bodyPr/>
        <a:lstStyle/>
        <a:p>
          <a:r>
            <a:rPr lang="en-US" i="1"/>
            <a:t>This is done through applying a weighted sum slider to the image data</a:t>
          </a:r>
          <a:endParaRPr lang="en-US"/>
        </a:p>
      </dgm:t>
    </dgm:pt>
    <dgm:pt modelId="{3D197180-299C-433A-920B-E69DB1750C3B}" type="parTrans" cxnId="{C00EE536-0E45-442A-964A-F6E5A51D0DA1}">
      <dgm:prSet/>
      <dgm:spPr/>
      <dgm:t>
        <a:bodyPr/>
        <a:lstStyle/>
        <a:p>
          <a:endParaRPr lang="en-US"/>
        </a:p>
      </dgm:t>
    </dgm:pt>
    <dgm:pt modelId="{7229CB12-A5A4-46A9-B91B-C7CDDDFB41FB}" type="sibTrans" cxnId="{C00EE536-0E45-442A-964A-F6E5A51D0DA1}">
      <dgm:prSet/>
      <dgm:spPr/>
      <dgm:t>
        <a:bodyPr/>
        <a:lstStyle/>
        <a:p>
          <a:endParaRPr lang="en-US"/>
        </a:p>
      </dgm:t>
    </dgm:pt>
    <dgm:pt modelId="{ABEABF1E-D7C1-4AB3-933C-0885DBFD093E}">
      <dgm:prSet/>
      <dgm:spPr/>
      <dgm:t>
        <a:bodyPr/>
        <a:lstStyle/>
        <a:p>
          <a:r>
            <a:rPr lang="en-US"/>
            <a:t>This makes the training, and execution of the network more efficient for image processing which typically has very high dimensions</a:t>
          </a:r>
        </a:p>
      </dgm:t>
    </dgm:pt>
    <dgm:pt modelId="{CA5C2823-F17A-44BE-8E78-908FD4D04D72}" type="parTrans" cxnId="{95B5A60C-93B1-4DAF-B65B-E66385E3542A}">
      <dgm:prSet/>
      <dgm:spPr/>
      <dgm:t>
        <a:bodyPr/>
        <a:lstStyle/>
        <a:p>
          <a:endParaRPr lang="en-US"/>
        </a:p>
      </dgm:t>
    </dgm:pt>
    <dgm:pt modelId="{536B5E87-C514-4A52-8862-195BE8D8FCA8}" type="sibTrans" cxnId="{95B5A60C-93B1-4DAF-B65B-E66385E3542A}">
      <dgm:prSet/>
      <dgm:spPr/>
      <dgm:t>
        <a:bodyPr/>
        <a:lstStyle/>
        <a:p>
          <a:endParaRPr lang="en-US"/>
        </a:p>
      </dgm:t>
    </dgm:pt>
    <dgm:pt modelId="{DB38D735-699B-40C2-A993-F13310ECC19E}">
      <dgm:prSet/>
      <dgm:spPr/>
      <dgm:t>
        <a:bodyPr/>
        <a:lstStyle/>
        <a:p>
          <a:r>
            <a:rPr lang="en-US"/>
            <a:t>120x120 possible dimensions in our case</a:t>
          </a:r>
        </a:p>
      </dgm:t>
    </dgm:pt>
    <dgm:pt modelId="{542A22FE-0F51-4436-AC3D-EE2C98E4BBF0}" type="parTrans" cxnId="{9A61766C-BC49-4BAE-B954-F1A270438E77}">
      <dgm:prSet/>
      <dgm:spPr/>
      <dgm:t>
        <a:bodyPr/>
        <a:lstStyle/>
        <a:p>
          <a:endParaRPr lang="en-US"/>
        </a:p>
      </dgm:t>
    </dgm:pt>
    <dgm:pt modelId="{F50F5B97-8FBA-4406-89C8-B6322A6C15FB}" type="sibTrans" cxnId="{9A61766C-BC49-4BAE-B954-F1A270438E77}">
      <dgm:prSet/>
      <dgm:spPr/>
      <dgm:t>
        <a:bodyPr/>
        <a:lstStyle/>
        <a:p>
          <a:endParaRPr lang="en-US"/>
        </a:p>
      </dgm:t>
    </dgm:pt>
    <dgm:pt modelId="{49DFB2DA-B757-0C4B-8668-D8C57D07EA66}" type="pres">
      <dgm:prSet presAssocID="{DC128D06-E8D9-4A39-B869-6A13F09E82AC}" presName="outerComposite" presStyleCnt="0">
        <dgm:presLayoutVars>
          <dgm:chMax val="5"/>
          <dgm:dir/>
          <dgm:resizeHandles val="exact"/>
        </dgm:presLayoutVars>
      </dgm:prSet>
      <dgm:spPr/>
    </dgm:pt>
    <dgm:pt modelId="{59AE20C0-71E4-F74B-8600-C603D25C98F4}" type="pres">
      <dgm:prSet presAssocID="{DC128D06-E8D9-4A39-B869-6A13F09E82AC}" presName="dummyMaxCanvas" presStyleCnt="0">
        <dgm:presLayoutVars/>
      </dgm:prSet>
      <dgm:spPr/>
    </dgm:pt>
    <dgm:pt modelId="{121CA863-FADE-F24C-A56B-95B59957D1C2}" type="pres">
      <dgm:prSet presAssocID="{DC128D06-E8D9-4A39-B869-6A13F09E82AC}" presName="FourNodes_1" presStyleLbl="node1" presStyleIdx="0" presStyleCnt="4">
        <dgm:presLayoutVars>
          <dgm:bulletEnabled val="1"/>
        </dgm:presLayoutVars>
      </dgm:prSet>
      <dgm:spPr/>
    </dgm:pt>
    <dgm:pt modelId="{8AD6186F-C6FB-1248-A47C-EC94EE8CA765}" type="pres">
      <dgm:prSet presAssocID="{DC128D06-E8D9-4A39-B869-6A13F09E82AC}" presName="FourNodes_2" presStyleLbl="node1" presStyleIdx="1" presStyleCnt="4">
        <dgm:presLayoutVars>
          <dgm:bulletEnabled val="1"/>
        </dgm:presLayoutVars>
      </dgm:prSet>
      <dgm:spPr/>
    </dgm:pt>
    <dgm:pt modelId="{CEB2D736-0AF8-6049-A93F-3171658DC318}" type="pres">
      <dgm:prSet presAssocID="{DC128D06-E8D9-4A39-B869-6A13F09E82AC}" presName="FourNodes_3" presStyleLbl="node1" presStyleIdx="2" presStyleCnt="4">
        <dgm:presLayoutVars>
          <dgm:bulletEnabled val="1"/>
        </dgm:presLayoutVars>
      </dgm:prSet>
      <dgm:spPr/>
    </dgm:pt>
    <dgm:pt modelId="{A4274C20-60B2-7442-92B2-92F9D55196C9}" type="pres">
      <dgm:prSet presAssocID="{DC128D06-E8D9-4A39-B869-6A13F09E82AC}" presName="FourNodes_4" presStyleLbl="node1" presStyleIdx="3" presStyleCnt="4">
        <dgm:presLayoutVars>
          <dgm:bulletEnabled val="1"/>
        </dgm:presLayoutVars>
      </dgm:prSet>
      <dgm:spPr/>
    </dgm:pt>
    <dgm:pt modelId="{B519886F-459C-FE4B-88C4-030CCB59873F}" type="pres">
      <dgm:prSet presAssocID="{DC128D06-E8D9-4A39-B869-6A13F09E82AC}" presName="FourConn_1-2" presStyleLbl="fgAccFollowNode1" presStyleIdx="0" presStyleCnt="3">
        <dgm:presLayoutVars>
          <dgm:bulletEnabled val="1"/>
        </dgm:presLayoutVars>
      </dgm:prSet>
      <dgm:spPr/>
    </dgm:pt>
    <dgm:pt modelId="{CB522448-A0B6-B24D-BBA9-D183DD135B25}" type="pres">
      <dgm:prSet presAssocID="{DC128D06-E8D9-4A39-B869-6A13F09E82AC}" presName="FourConn_2-3" presStyleLbl="fgAccFollowNode1" presStyleIdx="1" presStyleCnt="3">
        <dgm:presLayoutVars>
          <dgm:bulletEnabled val="1"/>
        </dgm:presLayoutVars>
      </dgm:prSet>
      <dgm:spPr/>
    </dgm:pt>
    <dgm:pt modelId="{72D1D34C-9E48-E14E-8709-B63B7AEB827D}" type="pres">
      <dgm:prSet presAssocID="{DC128D06-E8D9-4A39-B869-6A13F09E82AC}" presName="FourConn_3-4" presStyleLbl="fgAccFollowNode1" presStyleIdx="2" presStyleCnt="3">
        <dgm:presLayoutVars>
          <dgm:bulletEnabled val="1"/>
        </dgm:presLayoutVars>
      </dgm:prSet>
      <dgm:spPr/>
    </dgm:pt>
    <dgm:pt modelId="{444F6826-539D-B444-A29E-A82C3DF4A3F6}" type="pres">
      <dgm:prSet presAssocID="{DC128D06-E8D9-4A39-B869-6A13F09E82AC}" presName="FourNodes_1_text" presStyleLbl="node1" presStyleIdx="3" presStyleCnt="4">
        <dgm:presLayoutVars>
          <dgm:bulletEnabled val="1"/>
        </dgm:presLayoutVars>
      </dgm:prSet>
      <dgm:spPr/>
    </dgm:pt>
    <dgm:pt modelId="{696229E4-556F-6148-9A3E-2D329DEC21AE}" type="pres">
      <dgm:prSet presAssocID="{DC128D06-E8D9-4A39-B869-6A13F09E82AC}" presName="FourNodes_2_text" presStyleLbl="node1" presStyleIdx="3" presStyleCnt="4">
        <dgm:presLayoutVars>
          <dgm:bulletEnabled val="1"/>
        </dgm:presLayoutVars>
      </dgm:prSet>
      <dgm:spPr/>
    </dgm:pt>
    <dgm:pt modelId="{78F27051-0867-C040-BA39-377814800B57}" type="pres">
      <dgm:prSet presAssocID="{DC128D06-E8D9-4A39-B869-6A13F09E82AC}" presName="FourNodes_3_text" presStyleLbl="node1" presStyleIdx="3" presStyleCnt="4">
        <dgm:presLayoutVars>
          <dgm:bulletEnabled val="1"/>
        </dgm:presLayoutVars>
      </dgm:prSet>
      <dgm:spPr/>
    </dgm:pt>
    <dgm:pt modelId="{953F7138-A686-644C-BDBA-C323FF4137E6}" type="pres">
      <dgm:prSet presAssocID="{DC128D06-E8D9-4A39-B869-6A13F09E82AC}" presName="FourNodes_4_text" presStyleLbl="node1" presStyleIdx="3" presStyleCnt="4">
        <dgm:presLayoutVars>
          <dgm:bulletEnabled val="1"/>
        </dgm:presLayoutVars>
      </dgm:prSet>
      <dgm:spPr/>
    </dgm:pt>
  </dgm:ptLst>
  <dgm:cxnLst>
    <dgm:cxn modelId="{1001B602-F239-4D43-AA2F-FF2DD38A8407}" type="presOf" srcId="{D2AA5B07-F704-4B8A-B041-CFB3C092B70C}" destId="{B519886F-459C-FE4B-88C4-030CCB59873F}" srcOrd="0" destOrd="0" presId="urn:microsoft.com/office/officeart/2005/8/layout/vProcess5"/>
    <dgm:cxn modelId="{E7F9B902-EA2B-A842-9A04-4D5DC4BFF596}" type="presOf" srcId="{DC128D06-E8D9-4A39-B869-6A13F09E82AC}" destId="{49DFB2DA-B757-0C4B-8668-D8C57D07EA66}" srcOrd="0" destOrd="0" presId="urn:microsoft.com/office/officeart/2005/8/layout/vProcess5"/>
    <dgm:cxn modelId="{95B5A60C-93B1-4DAF-B65B-E66385E3542A}" srcId="{DC128D06-E8D9-4A39-B869-6A13F09E82AC}" destId="{ABEABF1E-D7C1-4AB3-933C-0885DBFD093E}" srcOrd="2" destOrd="0" parTransId="{CA5C2823-F17A-44BE-8E78-908FD4D04D72}" sibTransId="{536B5E87-C514-4A52-8862-195BE8D8FCA8}"/>
    <dgm:cxn modelId="{5E361519-1743-B744-BDC4-9D191138CBA0}" type="presOf" srcId="{7229CB12-A5A4-46A9-B91B-C7CDDDFB41FB}" destId="{CB522448-A0B6-B24D-BBA9-D183DD135B25}" srcOrd="0" destOrd="0" presId="urn:microsoft.com/office/officeart/2005/8/layout/vProcess5"/>
    <dgm:cxn modelId="{28A8C619-2AF9-8841-AAE1-74B254C3B0F3}" type="presOf" srcId="{3B333567-8A6F-49EC-9475-DE674473ACE1}" destId="{8AD6186F-C6FB-1248-A47C-EC94EE8CA765}" srcOrd="0" destOrd="0" presId="urn:microsoft.com/office/officeart/2005/8/layout/vProcess5"/>
    <dgm:cxn modelId="{9C034323-4A08-2048-B8BD-153626E16E04}" type="presOf" srcId="{DB38D735-699B-40C2-A993-F13310ECC19E}" destId="{953F7138-A686-644C-BDBA-C323FF4137E6}" srcOrd="1" destOrd="0" presId="urn:microsoft.com/office/officeart/2005/8/layout/vProcess5"/>
    <dgm:cxn modelId="{C00EE536-0E45-442A-964A-F6E5A51D0DA1}" srcId="{DC128D06-E8D9-4A39-B869-6A13F09E82AC}" destId="{3B333567-8A6F-49EC-9475-DE674473ACE1}" srcOrd="1" destOrd="0" parTransId="{3D197180-299C-433A-920B-E69DB1750C3B}" sibTransId="{7229CB12-A5A4-46A9-B91B-C7CDDDFB41FB}"/>
    <dgm:cxn modelId="{7B3B904F-E194-EA4B-ADE0-0695109D473B}" type="presOf" srcId="{536B5E87-C514-4A52-8862-195BE8D8FCA8}" destId="{72D1D34C-9E48-E14E-8709-B63B7AEB827D}" srcOrd="0" destOrd="0" presId="urn:microsoft.com/office/officeart/2005/8/layout/vProcess5"/>
    <dgm:cxn modelId="{2BE9EC50-3399-4C1D-BAEA-443DFE5A43AA}" srcId="{DC128D06-E8D9-4A39-B869-6A13F09E82AC}" destId="{3DA1A033-8648-4DCD-A44A-AB319071F516}" srcOrd="0" destOrd="0" parTransId="{1C0F02F8-A713-4E79-91BE-1A69524E8BF5}" sibTransId="{D2AA5B07-F704-4B8A-B041-CFB3C092B70C}"/>
    <dgm:cxn modelId="{DAED8163-BC16-5E49-99F4-94445A7CDBC6}" type="presOf" srcId="{ABEABF1E-D7C1-4AB3-933C-0885DBFD093E}" destId="{78F27051-0867-C040-BA39-377814800B57}" srcOrd="1" destOrd="0" presId="urn:microsoft.com/office/officeart/2005/8/layout/vProcess5"/>
    <dgm:cxn modelId="{2ADB3567-C1EA-A44C-849F-C8296AFBC3F9}" type="presOf" srcId="{3DA1A033-8648-4DCD-A44A-AB319071F516}" destId="{121CA863-FADE-F24C-A56B-95B59957D1C2}" srcOrd="0" destOrd="0" presId="urn:microsoft.com/office/officeart/2005/8/layout/vProcess5"/>
    <dgm:cxn modelId="{9A61766C-BC49-4BAE-B954-F1A270438E77}" srcId="{DC128D06-E8D9-4A39-B869-6A13F09E82AC}" destId="{DB38D735-699B-40C2-A993-F13310ECC19E}" srcOrd="3" destOrd="0" parTransId="{542A22FE-0F51-4436-AC3D-EE2C98E4BBF0}" sibTransId="{F50F5B97-8FBA-4406-89C8-B6322A6C15FB}"/>
    <dgm:cxn modelId="{5A63D37F-F791-454F-8795-BC8340391967}" type="presOf" srcId="{DB38D735-699B-40C2-A993-F13310ECC19E}" destId="{A4274C20-60B2-7442-92B2-92F9D55196C9}" srcOrd="0" destOrd="0" presId="urn:microsoft.com/office/officeart/2005/8/layout/vProcess5"/>
    <dgm:cxn modelId="{71DAFBDA-8D94-2543-AC01-89DE0945E465}" type="presOf" srcId="{3B333567-8A6F-49EC-9475-DE674473ACE1}" destId="{696229E4-556F-6148-9A3E-2D329DEC21AE}" srcOrd="1" destOrd="0" presId="urn:microsoft.com/office/officeart/2005/8/layout/vProcess5"/>
    <dgm:cxn modelId="{81D165E2-1A57-C145-8CC1-E37EFD5D5411}" type="presOf" srcId="{3DA1A033-8648-4DCD-A44A-AB319071F516}" destId="{444F6826-539D-B444-A29E-A82C3DF4A3F6}" srcOrd="1" destOrd="0" presId="urn:microsoft.com/office/officeart/2005/8/layout/vProcess5"/>
    <dgm:cxn modelId="{D094A5F3-9214-F24C-A324-145D465293D1}" type="presOf" srcId="{ABEABF1E-D7C1-4AB3-933C-0885DBFD093E}" destId="{CEB2D736-0AF8-6049-A93F-3171658DC318}" srcOrd="0" destOrd="0" presId="urn:microsoft.com/office/officeart/2005/8/layout/vProcess5"/>
    <dgm:cxn modelId="{FAF3469B-366A-1346-AD89-47332EDAF43D}" type="presParOf" srcId="{49DFB2DA-B757-0C4B-8668-D8C57D07EA66}" destId="{59AE20C0-71E4-F74B-8600-C603D25C98F4}" srcOrd="0" destOrd="0" presId="urn:microsoft.com/office/officeart/2005/8/layout/vProcess5"/>
    <dgm:cxn modelId="{8FB6AF7B-04C0-AC4A-897A-311F79CD2DDD}" type="presParOf" srcId="{49DFB2DA-B757-0C4B-8668-D8C57D07EA66}" destId="{121CA863-FADE-F24C-A56B-95B59957D1C2}" srcOrd="1" destOrd="0" presId="urn:microsoft.com/office/officeart/2005/8/layout/vProcess5"/>
    <dgm:cxn modelId="{ABBED1FA-9198-4946-85B5-982A36AD25D3}" type="presParOf" srcId="{49DFB2DA-B757-0C4B-8668-D8C57D07EA66}" destId="{8AD6186F-C6FB-1248-A47C-EC94EE8CA765}" srcOrd="2" destOrd="0" presId="urn:microsoft.com/office/officeart/2005/8/layout/vProcess5"/>
    <dgm:cxn modelId="{73B15332-4136-3946-8F94-CB8806AAEA64}" type="presParOf" srcId="{49DFB2DA-B757-0C4B-8668-D8C57D07EA66}" destId="{CEB2D736-0AF8-6049-A93F-3171658DC318}" srcOrd="3" destOrd="0" presId="urn:microsoft.com/office/officeart/2005/8/layout/vProcess5"/>
    <dgm:cxn modelId="{A98F3D9D-CA5F-394E-BD58-B4BF37350EA6}" type="presParOf" srcId="{49DFB2DA-B757-0C4B-8668-D8C57D07EA66}" destId="{A4274C20-60B2-7442-92B2-92F9D55196C9}" srcOrd="4" destOrd="0" presId="urn:microsoft.com/office/officeart/2005/8/layout/vProcess5"/>
    <dgm:cxn modelId="{8D59AC4F-0478-2146-A360-F7E43A2D74F4}" type="presParOf" srcId="{49DFB2DA-B757-0C4B-8668-D8C57D07EA66}" destId="{B519886F-459C-FE4B-88C4-030CCB59873F}" srcOrd="5" destOrd="0" presId="urn:microsoft.com/office/officeart/2005/8/layout/vProcess5"/>
    <dgm:cxn modelId="{AF437496-AF8B-AF4B-BDEB-6E7408450D62}" type="presParOf" srcId="{49DFB2DA-B757-0C4B-8668-D8C57D07EA66}" destId="{CB522448-A0B6-B24D-BBA9-D183DD135B25}" srcOrd="6" destOrd="0" presId="urn:microsoft.com/office/officeart/2005/8/layout/vProcess5"/>
    <dgm:cxn modelId="{5EBA5C4B-9A25-2A42-98DD-3E9618C0E625}" type="presParOf" srcId="{49DFB2DA-B757-0C4B-8668-D8C57D07EA66}" destId="{72D1D34C-9E48-E14E-8709-B63B7AEB827D}" srcOrd="7" destOrd="0" presId="urn:microsoft.com/office/officeart/2005/8/layout/vProcess5"/>
    <dgm:cxn modelId="{9420FFBC-495D-164E-8C01-D389E034C492}" type="presParOf" srcId="{49DFB2DA-B757-0C4B-8668-D8C57D07EA66}" destId="{444F6826-539D-B444-A29E-A82C3DF4A3F6}" srcOrd="8" destOrd="0" presId="urn:microsoft.com/office/officeart/2005/8/layout/vProcess5"/>
    <dgm:cxn modelId="{466F4D61-9E46-EF44-BB98-9055EEAE5609}" type="presParOf" srcId="{49DFB2DA-B757-0C4B-8668-D8C57D07EA66}" destId="{696229E4-556F-6148-9A3E-2D329DEC21AE}" srcOrd="9" destOrd="0" presId="urn:microsoft.com/office/officeart/2005/8/layout/vProcess5"/>
    <dgm:cxn modelId="{699A0D87-5BE2-8648-AF78-AA5DD18F8A6E}" type="presParOf" srcId="{49DFB2DA-B757-0C4B-8668-D8C57D07EA66}" destId="{78F27051-0867-C040-BA39-377814800B57}" srcOrd="10" destOrd="0" presId="urn:microsoft.com/office/officeart/2005/8/layout/vProcess5"/>
    <dgm:cxn modelId="{B28CEF67-D69D-2649-88C3-5A81F63241CA}" type="presParOf" srcId="{49DFB2DA-B757-0C4B-8668-D8C57D07EA66}" destId="{953F7138-A686-644C-BDBA-C323FF4137E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FF9B95-01E6-41CC-A3A2-176B6AAFE1E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D77B0F1-23CE-40EA-9D22-40C33C10D9E7}">
      <dgm:prSet custT="1"/>
      <dgm:spPr/>
      <dgm:t>
        <a:bodyPr/>
        <a:lstStyle/>
        <a:p>
          <a:pPr>
            <a:lnSpc>
              <a:spcPct val="200000"/>
            </a:lnSpc>
          </a:pPr>
          <a:r>
            <a:rPr lang="en-US" sz="1800"/>
            <a:t>Solver – The method in which network parameters are updated, (e.g., gradient descent, ADAM, </a:t>
          </a:r>
          <a:r>
            <a:rPr lang="en-US" sz="1800" err="1"/>
            <a:t>rmsprop</a:t>
          </a:r>
          <a:r>
            <a:rPr lang="en-US" sz="1800"/>
            <a:t>)</a:t>
          </a:r>
        </a:p>
      </dgm:t>
    </dgm:pt>
    <dgm:pt modelId="{FC2DB435-844B-4AD1-8B79-4D69308A4831}" type="parTrans" cxnId="{6C5630B9-B98C-4251-ACA1-D896B424FF6E}">
      <dgm:prSet/>
      <dgm:spPr/>
      <dgm:t>
        <a:bodyPr/>
        <a:lstStyle/>
        <a:p>
          <a:endParaRPr lang="en-US" sz="1800"/>
        </a:p>
      </dgm:t>
    </dgm:pt>
    <dgm:pt modelId="{5498B768-76F1-4761-9FA9-CDD75BE6BB9D}" type="sibTrans" cxnId="{6C5630B9-B98C-4251-ACA1-D896B424FF6E}">
      <dgm:prSet/>
      <dgm:spPr/>
      <dgm:t>
        <a:bodyPr/>
        <a:lstStyle/>
        <a:p>
          <a:endParaRPr lang="en-US" sz="1800"/>
        </a:p>
      </dgm:t>
    </dgm:pt>
    <dgm:pt modelId="{4C66CB79-E37B-4B6F-9911-3A7CA7B8857D}">
      <dgm:prSet custT="1"/>
      <dgm:spPr/>
      <dgm:t>
        <a:bodyPr/>
        <a:lstStyle/>
        <a:p>
          <a:pPr>
            <a:lnSpc>
              <a:spcPct val="200000"/>
            </a:lnSpc>
          </a:pPr>
          <a:r>
            <a:rPr lang="en-US" sz="1800"/>
            <a:t>Initial learning rate – value between 0-1 which indicates how quickly weights within the network are adapted each time an incorrect prediction gets made during training</a:t>
          </a:r>
        </a:p>
      </dgm:t>
    </dgm:pt>
    <dgm:pt modelId="{5B748AC3-7C7A-40FB-B7B0-1F452DA33BD0}" type="parTrans" cxnId="{501544DC-5CE3-415E-89B7-F0E76585DD53}">
      <dgm:prSet/>
      <dgm:spPr/>
      <dgm:t>
        <a:bodyPr/>
        <a:lstStyle/>
        <a:p>
          <a:endParaRPr lang="en-US" sz="1800"/>
        </a:p>
      </dgm:t>
    </dgm:pt>
    <dgm:pt modelId="{10CE1F63-8E4C-419C-B727-6139A246C58C}" type="sibTrans" cxnId="{501544DC-5CE3-415E-89B7-F0E76585DD53}">
      <dgm:prSet/>
      <dgm:spPr/>
      <dgm:t>
        <a:bodyPr/>
        <a:lstStyle/>
        <a:p>
          <a:endParaRPr lang="en-US" sz="1800"/>
        </a:p>
      </dgm:t>
    </dgm:pt>
    <dgm:pt modelId="{0A96F8B1-5745-4F9A-922A-936B63967C29}">
      <dgm:prSet custT="1"/>
      <dgm:spPr/>
      <dgm:t>
        <a:bodyPr/>
        <a:lstStyle/>
        <a:p>
          <a:r>
            <a:rPr lang="en-US" sz="1800"/>
            <a:t>Max epochs – The maximum number of times the training dataset will be passed to the model to train it</a:t>
          </a:r>
        </a:p>
      </dgm:t>
    </dgm:pt>
    <dgm:pt modelId="{56ABF4A1-4A02-42C3-89EA-D960EE959182}" type="parTrans" cxnId="{5FF0214E-F666-4528-AF3A-277AE78D482C}">
      <dgm:prSet/>
      <dgm:spPr/>
      <dgm:t>
        <a:bodyPr/>
        <a:lstStyle/>
        <a:p>
          <a:endParaRPr lang="en-US" sz="1800"/>
        </a:p>
      </dgm:t>
    </dgm:pt>
    <dgm:pt modelId="{F717D229-418F-4FF2-A297-08858AC86914}" type="sibTrans" cxnId="{5FF0214E-F666-4528-AF3A-277AE78D482C}">
      <dgm:prSet/>
      <dgm:spPr/>
      <dgm:t>
        <a:bodyPr/>
        <a:lstStyle/>
        <a:p>
          <a:endParaRPr lang="en-US" sz="1800"/>
        </a:p>
      </dgm:t>
    </dgm:pt>
    <dgm:pt modelId="{13FBF09C-2466-48D8-9AE7-60773817C22F}">
      <dgm:prSet custT="1"/>
      <dgm:spPr/>
      <dgm:t>
        <a:bodyPr/>
        <a:lstStyle/>
        <a:p>
          <a:pPr>
            <a:lnSpc>
              <a:spcPct val="200000"/>
            </a:lnSpc>
          </a:pPr>
          <a:r>
            <a:rPr lang="en-US" sz="1800"/>
            <a:t>Minibatch size – The number of unique inputs passed to the network during one epoch smaller than the actual training dataset</a:t>
          </a:r>
        </a:p>
      </dgm:t>
    </dgm:pt>
    <dgm:pt modelId="{C16879E6-1710-44AE-B217-0784EF3BAC31}" type="parTrans" cxnId="{3AEFCADD-04EF-4E78-956F-C0106C704EC5}">
      <dgm:prSet/>
      <dgm:spPr/>
      <dgm:t>
        <a:bodyPr/>
        <a:lstStyle/>
        <a:p>
          <a:endParaRPr lang="en-US" sz="1800"/>
        </a:p>
      </dgm:t>
    </dgm:pt>
    <dgm:pt modelId="{3A661C8A-C04E-4ED8-838D-6CE44FA6688C}" type="sibTrans" cxnId="{3AEFCADD-04EF-4E78-956F-C0106C704EC5}">
      <dgm:prSet/>
      <dgm:spPr/>
      <dgm:t>
        <a:bodyPr/>
        <a:lstStyle/>
        <a:p>
          <a:endParaRPr lang="en-US" sz="1800"/>
        </a:p>
      </dgm:t>
    </dgm:pt>
    <dgm:pt modelId="{BAEE5507-4B1B-FF44-82F4-05A41C92BEA3}" type="pres">
      <dgm:prSet presAssocID="{93FF9B95-01E6-41CC-A3A2-176B6AAFE1E9}" presName="linear" presStyleCnt="0">
        <dgm:presLayoutVars>
          <dgm:animLvl val="lvl"/>
          <dgm:resizeHandles val="exact"/>
        </dgm:presLayoutVars>
      </dgm:prSet>
      <dgm:spPr/>
    </dgm:pt>
    <dgm:pt modelId="{102B683C-19B3-0D49-B339-121B644729FE}" type="pres">
      <dgm:prSet presAssocID="{9D77B0F1-23CE-40EA-9D22-40C33C10D9E7}" presName="parentText" presStyleLbl="node1" presStyleIdx="0" presStyleCnt="4">
        <dgm:presLayoutVars>
          <dgm:chMax val="0"/>
          <dgm:bulletEnabled val="1"/>
        </dgm:presLayoutVars>
      </dgm:prSet>
      <dgm:spPr/>
    </dgm:pt>
    <dgm:pt modelId="{63A49A0D-93CA-3742-A46D-A75FB0BBA4E1}" type="pres">
      <dgm:prSet presAssocID="{5498B768-76F1-4761-9FA9-CDD75BE6BB9D}" presName="spacer" presStyleCnt="0"/>
      <dgm:spPr/>
    </dgm:pt>
    <dgm:pt modelId="{0127E878-290F-C84A-A3AC-925C7E6FED49}" type="pres">
      <dgm:prSet presAssocID="{4C66CB79-E37B-4B6F-9911-3A7CA7B8857D}" presName="parentText" presStyleLbl="node1" presStyleIdx="1" presStyleCnt="4" custScaleX="99997" custScaleY="100065">
        <dgm:presLayoutVars>
          <dgm:chMax val="0"/>
          <dgm:bulletEnabled val="1"/>
        </dgm:presLayoutVars>
      </dgm:prSet>
      <dgm:spPr/>
    </dgm:pt>
    <dgm:pt modelId="{CF300ECA-0A86-0C4D-8A30-9B7F30B4A600}" type="pres">
      <dgm:prSet presAssocID="{10CE1F63-8E4C-419C-B727-6139A246C58C}" presName="spacer" presStyleCnt="0"/>
      <dgm:spPr/>
    </dgm:pt>
    <dgm:pt modelId="{53A6FC7C-8C38-2945-8461-F5CE2E7EE3F0}" type="pres">
      <dgm:prSet presAssocID="{0A96F8B1-5745-4F9A-922A-936B63967C29}" presName="parentText" presStyleLbl="node1" presStyleIdx="2" presStyleCnt="4">
        <dgm:presLayoutVars>
          <dgm:chMax val="0"/>
          <dgm:bulletEnabled val="1"/>
        </dgm:presLayoutVars>
      </dgm:prSet>
      <dgm:spPr/>
    </dgm:pt>
    <dgm:pt modelId="{3141ACB4-8387-6642-9879-7CE6B5B6EFF8}" type="pres">
      <dgm:prSet presAssocID="{F717D229-418F-4FF2-A297-08858AC86914}" presName="spacer" presStyleCnt="0"/>
      <dgm:spPr/>
    </dgm:pt>
    <dgm:pt modelId="{3D6DC0CA-AC12-F843-A253-0066CB488AE4}" type="pres">
      <dgm:prSet presAssocID="{13FBF09C-2466-48D8-9AE7-60773817C22F}" presName="parentText" presStyleLbl="node1" presStyleIdx="3" presStyleCnt="4">
        <dgm:presLayoutVars>
          <dgm:chMax val="0"/>
          <dgm:bulletEnabled val="1"/>
        </dgm:presLayoutVars>
      </dgm:prSet>
      <dgm:spPr/>
    </dgm:pt>
  </dgm:ptLst>
  <dgm:cxnLst>
    <dgm:cxn modelId="{5FF0214E-F666-4528-AF3A-277AE78D482C}" srcId="{93FF9B95-01E6-41CC-A3A2-176B6AAFE1E9}" destId="{0A96F8B1-5745-4F9A-922A-936B63967C29}" srcOrd="2" destOrd="0" parTransId="{56ABF4A1-4A02-42C3-89EA-D960EE959182}" sibTransId="{F717D229-418F-4FF2-A297-08858AC86914}"/>
    <dgm:cxn modelId="{CE661D7C-59E8-864A-9DBC-3E91BCEB5F4C}" type="presOf" srcId="{0A96F8B1-5745-4F9A-922A-936B63967C29}" destId="{53A6FC7C-8C38-2945-8461-F5CE2E7EE3F0}" srcOrd="0" destOrd="0" presId="urn:microsoft.com/office/officeart/2005/8/layout/vList2"/>
    <dgm:cxn modelId="{8924B696-525C-C048-AC36-AB91A4A74B75}" type="presOf" srcId="{93FF9B95-01E6-41CC-A3A2-176B6AAFE1E9}" destId="{BAEE5507-4B1B-FF44-82F4-05A41C92BEA3}" srcOrd="0" destOrd="0" presId="urn:microsoft.com/office/officeart/2005/8/layout/vList2"/>
    <dgm:cxn modelId="{E3DB11AA-B624-3C4C-8B27-0F2F646A3B16}" type="presOf" srcId="{9D77B0F1-23CE-40EA-9D22-40C33C10D9E7}" destId="{102B683C-19B3-0D49-B339-121B644729FE}" srcOrd="0" destOrd="0" presId="urn:microsoft.com/office/officeart/2005/8/layout/vList2"/>
    <dgm:cxn modelId="{3825CBB4-3F04-1B4A-B21D-931CB9C2A48A}" type="presOf" srcId="{4C66CB79-E37B-4B6F-9911-3A7CA7B8857D}" destId="{0127E878-290F-C84A-A3AC-925C7E6FED49}" srcOrd="0" destOrd="0" presId="urn:microsoft.com/office/officeart/2005/8/layout/vList2"/>
    <dgm:cxn modelId="{6C5630B9-B98C-4251-ACA1-D896B424FF6E}" srcId="{93FF9B95-01E6-41CC-A3A2-176B6AAFE1E9}" destId="{9D77B0F1-23CE-40EA-9D22-40C33C10D9E7}" srcOrd="0" destOrd="0" parTransId="{FC2DB435-844B-4AD1-8B79-4D69308A4831}" sibTransId="{5498B768-76F1-4761-9FA9-CDD75BE6BB9D}"/>
    <dgm:cxn modelId="{126862C0-1470-4749-AAB8-D99CF6CA494B}" type="presOf" srcId="{13FBF09C-2466-48D8-9AE7-60773817C22F}" destId="{3D6DC0CA-AC12-F843-A253-0066CB488AE4}" srcOrd="0" destOrd="0" presId="urn:microsoft.com/office/officeart/2005/8/layout/vList2"/>
    <dgm:cxn modelId="{501544DC-5CE3-415E-89B7-F0E76585DD53}" srcId="{93FF9B95-01E6-41CC-A3A2-176B6AAFE1E9}" destId="{4C66CB79-E37B-4B6F-9911-3A7CA7B8857D}" srcOrd="1" destOrd="0" parTransId="{5B748AC3-7C7A-40FB-B7B0-1F452DA33BD0}" sibTransId="{10CE1F63-8E4C-419C-B727-6139A246C58C}"/>
    <dgm:cxn modelId="{3AEFCADD-04EF-4E78-956F-C0106C704EC5}" srcId="{93FF9B95-01E6-41CC-A3A2-176B6AAFE1E9}" destId="{13FBF09C-2466-48D8-9AE7-60773817C22F}" srcOrd="3" destOrd="0" parTransId="{C16879E6-1710-44AE-B217-0784EF3BAC31}" sibTransId="{3A661C8A-C04E-4ED8-838D-6CE44FA6688C}"/>
    <dgm:cxn modelId="{E1255C08-D848-F64E-94ED-121E02C29A26}" type="presParOf" srcId="{BAEE5507-4B1B-FF44-82F4-05A41C92BEA3}" destId="{102B683C-19B3-0D49-B339-121B644729FE}" srcOrd="0" destOrd="0" presId="urn:microsoft.com/office/officeart/2005/8/layout/vList2"/>
    <dgm:cxn modelId="{411E6E23-770F-AE43-B888-4B0E8B59C085}" type="presParOf" srcId="{BAEE5507-4B1B-FF44-82F4-05A41C92BEA3}" destId="{63A49A0D-93CA-3742-A46D-A75FB0BBA4E1}" srcOrd="1" destOrd="0" presId="urn:microsoft.com/office/officeart/2005/8/layout/vList2"/>
    <dgm:cxn modelId="{BA24878F-70C1-8144-A2EE-8FD4DE55089B}" type="presParOf" srcId="{BAEE5507-4B1B-FF44-82F4-05A41C92BEA3}" destId="{0127E878-290F-C84A-A3AC-925C7E6FED49}" srcOrd="2" destOrd="0" presId="urn:microsoft.com/office/officeart/2005/8/layout/vList2"/>
    <dgm:cxn modelId="{73B50A5E-8560-474E-952E-ADDF59F8A03F}" type="presParOf" srcId="{BAEE5507-4B1B-FF44-82F4-05A41C92BEA3}" destId="{CF300ECA-0A86-0C4D-8A30-9B7F30B4A600}" srcOrd="3" destOrd="0" presId="urn:microsoft.com/office/officeart/2005/8/layout/vList2"/>
    <dgm:cxn modelId="{E8B4CAA0-D433-D14E-B4EB-96488758FF0E}" type="presParOf" srcId="{BAEE5507-4B1B-FF44-82F4-05A41C92BEA3}" destId="{53A6FC7C-8C38-2945-8461-F5CE2E7EE3F0}" srcOrd="4" destOrd="0" presId="urn:microsoft.com/office/officeart/2005/8/layout/vList2"/>
    <dgm:cxn modelId="{0EEDA05C-6701-BD4F-BF89-B00CC7F22620}" type="presParOf" srcId="{BAEE5507-4B1B-FF44-82F4-05A41C92BEA3}" destId="{3141ACB4-8387-6642-9879-7CE6B5B6EFF8}" srcOrd="5" destOrd="0" presId="urn:microsoft.com/office/officeart/2005/8/layout/vList2"/>
    <dgm:cxn modelId="{ACA91938-7CAC-0A4A-BD01-296218862670}" type="presParOf" srcId="{BAEE5507-4B1B-FF44-82F4-05A41C92BEA3}" destId="{3D6DC0CA-AC12-F843-A253-0066CB488A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1968D4-2EAD-4581-BDAA-35DF59C92C9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9C403BC-18A4-49F0-A764-57369E166D3E}">
      <dgm:prSet custT="1"/>
      <dgm:spPr/>
      <dgm:t>
        <a:bodyPr/>
        <a:lstStyle/>
        <a:p>
          <a:pPr>
            <a:lnSpc>
              <a:spcPct val="150000"/>
            </a:lnSpc>
          </a:pPr>
          <a:r>
            <a:rPr lang="en-GB" sz="1400"/>
            <a:t>Stored a network for each processing function during a training session</a:t>
          </a:r>
          <a:endParaRPr lang="en-US" sz="1400"/>
        </a:p>
      </dgm:t>
    </dgm:pt>
    <dgm:pt modelId="{2758E181-3C19-46F7-9689-05AB173E84E6}" type="parTrans" cxnId="{82ADCA6D-7F16-443D-9776-071E17653CC7}">
      <dgm:prSet/>
      <dgm:spPr/>
      <dgm:t>
        <a:bodyPr/>
        <a:lstStyle/>
        <a:p>
          <a:pPr>
            <a:lnSpc>
              <a:spcPct val="150000"/>
            </a:lnSpc>
          </a:pPr>
          <a:endParaRPr lang="en-US" sz="1400"/>
        </a:p>
      </dgm:t>
    </dgm:pt>
    <dgm:pt modelId="{E59E48AB-31D7-47E6-8507-1A8B790A7C5C}" type="sibTrans" cxnId="{82ADCA6D-7F16-443D-9776-071E17653CC7}">
      <dgm:prSet/>
      <dgm:spPr/>
      <dgm:t>
        <a:bodyPr/>
        <a:lstStyle/>
        <a:p>
          <a:pPr>
            <a:lnSpc>
              <a:spcPct val="150000"/>
            </a:lnSpc>
          </a:pPr>
          <a:endParaRPr lang="en-US" sz="1400"/>
        </a:p>
      </dgm:t>
    </dgm:pt>
    <dgm:pt modelId="{9793698B-F36B-4A8E-99BA-E99CAB374C95}">
      <dgm:prSet custT="1"/>
      <dgm:spPr/>
      <dgm:t>
        <a:bodyPr/>
        <a:lstStyle/>
        <a:p>
          <a:pPr>
            <a:lnSpc>
              <a:spcPct val="150000"/>
            </a:lnSpc>
          </a:pPr>
          <a:r>
            <a:rPr lang="en-GB" sz="1400"/>
            <a:t>The Classifier Script allow for more than one network to be tested at a time</a:t>
          </a:r>
          <a:endParaRPr lang="en-US" sz="1400"/>
        </a:p>
      </dgm:t>
    </dgm:pt>
    <dgm:pt modelId="{7FCE615D-1EF0-49BC-87F5-F63B3E00C1DA}" type="parTrans" cxnId="{674E3D05-1BE8-4F45-B548-ABFA1AA6CD4E}">
      <dgm:prSet/>
      <dgm:spPr/>
      <dgm:t>
        <a:bodyPr/>
        <a:lstStyle/>
        <a:p>
          <a:pPr>
            <a:lnSpc>
              <a:spcPct val="150000"/>
            </a:lnSpc>
          </a:pPr>
          <a:endParaRPr lang="en-US" sz="1400"/>
        </a:p>
      </dgm:t>
    </dgm:pt>
    <dgm:pt modelId="{B95E774F-4A68-4738-B774-084F1CA1CCFF}" type="sibTrans" cxnId="{674E3D05-1BE8-4F45-B548-ABFA1AA6CD4E}">
      <dgm:prSet/>
      <dgm:spPr/>
      <dgm:t>
        <a:bodyPr/>
        <a:lstStyle/>
        <a:p>
          <a:pPr>
            <a:lnSpc>
              <a:spcPct val="150000"/>
            </a:lnSpc>
          </a:pPr>
          <a:endParaRPr lang="en-US" sz="1400"/>
        </a:p>
      </dgm:t>
    </dgm:pt>
    <dgm:pt modelId="{957F3950-554E-4919-B269-8CCA8E82A3EA}">
      <dgm:prSet custT="1"/>
      <dgm:spPr/>
      <dgm:t>
        <a:bodyPr/>
        <a:lstStyle/>
        <a:p>
          <a:pPr>
            <a:lnSpc>
              <a:spcPct val="150000"/>
            </a:lnSpc>
          </a:pPr>
          <a:r>
            <a:rPr lang="en-GB" sz="1400"/>
            <a:t>Live Testing works better; giving the chance to adjust the hand to obtain the expected results</a:t>
          </a:r>
          <a:endParaRPr lang="en-US" sz="1400"/>
        </a:p>
      </dgm:t>
    </dgm:pt>
    <dgm:pt modelId="{4A2C4F8D-A3CF-4F41-B9C9-C2F9098D0D08}" type="parTrans" cxnId="{C8EBD9E0-95E7-496F-BBE4-8F91837B71A4}">
      <dgm:prSet/>
      <dgm:spPr/>
      <dgm:t>
        <a:bodyPr/>
        <a:lstStyle/>
        <a:p>
          <a:pPr>
            <a:lnSpc>
              <a:spcPct val="150000"/>
            </a:lnSpc>
          </a:pPr>
          <a:endParaRPr lang="en-US" sz="1400"/>
        </a:p>
      </dgm:t>
    </dgm:pt>
    <dgm:pt modelId="{81594FE8-E7EF-4EE3-ADE9-022E09C25293}" type="sibTrans" cxnId="{C8EBD9E0-95E7-496F-BBE4-8F91837B71A4}">
      <dgm:prSet/>
      <dgm:spPr/>
      <dgm:t>
        <a:bodyPr/>
        <a:lstStyle/>
        <a:p>
          <a:pPr>
            <a:lnSpc>
              <a:spcPct val="150000"/>
            </a:lnSpc>
          </a:pPr>
          <a:endParaRPr lang="en-US" sz="1400"/>
        </a:p>
      </dgm:t>
    </dgm:pt>
    <dgm:pt modelId="{91F81F88-B590-4EBD-A5A2-10CA53A5F609}">
      <dgm:prSet custT="1"/>
      <dgm:spPr/>
      <dgm:t>
        <a:bodyPr/>
        <a:lstStyle/>
        <a:p>
          <a:pPr>
            <a:lnSpc>
              <a:spcPct val="150000"/>
            </a:lnSpc>
          </a:pPr>
          <a:r>
            <a:rPr lang="en-GB" sz="1400"/>
            <a:t>Disadvantage of reliance on live testing – unrealistic, requires human knowledge to adjust</a:t>
          </a:r>
          <a:endParaRPr lang="en-US" sz="1400"/>
        </a:p>
      </dgm:t>
    </dgm:pt>
    <dgm:pt modelId="{CDFC5DA2-B53B-4938-BF2F-FFA2CEA08D8D}" type="parTrans" cxnId="{9F058EEB-B0EA-4E33-8A5D-2FCE3695F263}">
      <dgm:prSet/>
      <dgm:spPr/>
      <dgm:t>
        <a:bodyPr/>
        <a:lstStyle/>
        <a:p>
          <a:pPr>
            <a:lnSpc>
              <a:spcPct val="150000"/>
            </a:lnSpc>
          </a:pPr>
          <a:endParaRPr lang="en-US" sz="1400"/>
        </a:p>
      </dgm:t>
    </dgm:pt>
    <dgm:pt modelId="{E90314C6-F6F3-4374-A048-5B6533A09E25}" type="sibTrans" cxnId="{9F058EEB-B0EA-4E33-8A5D-2FCE3695F263}">
      <dgm:prSet/>
      <dgm:spPr/>
      <dgm:t>
        <a:bodyPr/>
        <a:lstStyle/>
        <a:p>
          <a:pPr>
            <a:lnSpc>
              <a:spcPct val="150000"/>
            </a:lnSpc>
          </a:pPr>
          <a:endParaRPr lang="en-US" sz="1400"/>
        </a:p>
      </dgm:t>
    </dgm:pt>
    <dgm:pt modelId="{7CA23CA7-BF1F-42F7-9478-6DDC828EC3FC}">
      <dgm:prSet custT="1"/>
      <dgm:spPr/>
      <dgm:t>
        <a:bodyPr/>
        <a:lstStyle/>
        <a:p>
          <a:pPr>
            <a:lnSpc>
              <a:spcPct val="150000"/>
            </a:lnSpc>
          </a:pPr>
          <a:r>
            <a:rPr lang="en-GB" sz="1400"/>
            <a:t>Suitable for this purpose</a:t>
          </a:r>
          <a:endParaRPr lang="en-US" sz="1400"/>
        </a:p>
      </dgm:t>
    </dgm:pt>
    <dgm:pt modelId="{B72FB7DB-5229-443A-A3C7-D49E8AAD8805}" type="parTrans" cxnId="{4A408812-09E7-4252-9E29-948322EDCC93}">
      <dgm:prSet/>
      <dgm:spPr/>
      <dgm:t>
        <a:bodyPr/>
        <a:lstStyle/>
        <a:p>
          <a:pPr>
            <a:lnSpc>
              <a:spcPct val="150000"/>
            </a:lnSpc>
          </a:pPr>
          <a:endParaRPr lang="en-US" sz="1400"/>
        </a:p>
      </dgm:t>
    </dgm:pt>
    <dgm:pt modelId="{5823B66C-8C98-416B-A741-9DA029F34FC5}" type="sibTrans" cxnId="{4A408812-09E7-4252-9E29-948322EDCC93}">
      <dgm:prSet/>
      <dgm:spPr/>
      <dgm:t>
        <a:bodyPr/>
        <a:lstStyle/>
        <a:p>
          <a:pPr>
            <a:lnSpc>
              <a:spcPct val="150000"/>
            </a:lnSpc>
          </a:pPr>
          <a:endParaRPr lang="en-US" sz="1400"/>
        </a:p>
      </dgm:t>
    </dgm:pt>
    <dgm:pt modelId="{D9AE0224-AB35-45BB-84FA-46877BF2964D}" type="pres">
      <dgm:prSet presAssocID="{DC1968D4-2EAD-4581-BDAA-35DF59C92C9D}" presName="root" presStyleCnt="0">
        <dgm:presLayoutVars>
          <dgm:dir/>
          <dgm:resizeHandles val="exact"/>
        </dgm:presLayoutVars>
      </dgm:prSet>
      <dgm:spPr/>
    </dgm:pt>
    <dgm:pt modelId="{8BD9D6C5-1E1B-4C77-B5F6-53A155D6BD28}" type="pres">
      <dgm:prSet presAssocID="{99C403BC-18A4-49F0-A764-57369E166D3E}" presName="compNode" presStyleCnt="0"/>
      <dgm:spPr/>
    </dgm:pt>
    <dgm:pt modelId="{326115E0-5CA1-4C55-9920-2820A4566213}" type="pres">
      <dgm:prSet presAssocID="{99C403BC-18A4-49F0-A764-57369E166D3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FC95F62C-4046-46D4-BC79-425EE5F97E67}" type="pres">
      <dgm:prSet presAssocID="{99C403BC-18A4-49F0-A764-57369E166D3E}" presName="spaceRect" presStyleCnt="0"/>
      <dgm:spPr/>
    </dgm:pt>
    <dgm:pt modelId="{36F55E55-5F27-455D-B94A-71C43C05D498}" type="pres">
      <dgm:prSet presAssocID="{99C403BC-18A4-49F0-A764-57369E166D3E}" presName="textRect" presStyleLbl="revTx" presStyleIdx="0" presStyleCnt="5">
        <dgm:presLayoutVars>
          <dgm:chMax val="1"/>
          <dgm:chPref val="1"/>
        </dgm:presLayoutVars>
      </dgm:prSet>
      <dgm:spPr/>
    </dgm:pt>
    <dgm:pt modelId="{D4F345AC-CDE8-428E-9CDF-5CA863024382}" type="pres">
      <dgm:prSet presAssocID="{E59E48AB-31D7-47E6-8507-1A8B790A7C5C}" presName="sibTrans" presStyleCnt="0"/>
      <dgm:spPr/>
    </dgm:pt>
    <dgm:pt modelId="{AACE9A97-D4DF-484A-AA9E-9F74BD1E4453}" type="pres">
      <dgm:prSet presAssocID="{9793698B-F36B-4A8E-99BA-E99CAB374C95}" presName="compNode" presStyleCnt="0"/>
      <dgm:spPr/>
    </dgm:pt>
    <dgm:pt modelId="{D3F0A566-E8F4-4007-A168-87620221DA94}" type="pres">
      <dgm:prSet presAssocID="{9793698B-F36B-4A8E-99BA-E99CAB374C9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4118355-3656-4FE0-897D-4587A0F670A7}" type="pres">
      <dgm:prSet presAssocID="{9793698B-F36B-4A8E-99BA-E99CAB374C95}" presName="spaceRect" presStyleCnt="0"/>
      <dgm:spPr/>
    </dgm:pt>
    <dgm:pt modelId="{70088AE8-8513-4022-8CFD-5A39ED557070}" type="pres">
      <dgm:prSet presAssocID="{9793698B-F36B-4A8E-99BA-E99CAB374C95}" presName="textRect" presStyleLbl="revTx" presStyleIdx="1" presStyleCnt="5">
        <dgm:presLayoutVars>
          <dgm:chMax val="1"/>
          <dgm:chPref val="1"/>
        </dgm:presLayoutVars>
      </dgm:prSet>
      <dgm:spPr/>
    </dgm:pt>
    <dgm:pt modelId="{DE6BC02A-EB5C-4179-BAC2-217A1CE862C6}" type="pres">
      <dgm:prSet presAssocID="{B95E774F-4A68-4738-B774-084F1CA1CCFF}" presName="sibTrans" presStyleCnt="0"/>
      <dgm:spPr/>
    </dgm:pt>
    <dgm:pt modelId="{69C9172B-F1A1-4826-8CE9-D6E3D719F08F}" type="pres">
      <dgm:prSet presAssocID="{957F3950-554E-4919-B269-8CCA8E82A3EA}" presName="compNode" presStyleCnt="0"/>
      <dgm:spPr/>
    </dgm:pt>
    <dgm:pt modelId="{901AB514-61F0-4934-8389-3DBB8898807E}" type="pres">
      <dgm:prSet presAssocID="{957F3950-554E-4919-B269-8CCA8E82A3E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C6D27E90-35F9-4459-9B22-163610DF2B26}" type="pres">
      <dgm:prSet presAssocID="{957F3950-554E-4919-B269-8CCA8E82A3EA}" presName="spaceRect" presStyleCnt="0"/>
      <dgm:spPr/>
    </dgm:pt>
    <dgm:pt modelId="{025D9129-CE6B-4E64-B87B-67DA733F69D7}" type="pres">
      <dgm:prSet presAssocID="{957F3950-554E-4919-B269-8CCA8E82A3EA}" presName="textRect" presStyleLbl="revTx" presStyleIdx="2" presStyleCnt="5">
        <dgm:presLayoutVars>
          <dgm:chMax val="1"/>
          <dgm:chPref val="1"/>
        </dgm:presLayoutVars>
      </dgm:prSet>
      <dgm:spPr/>
    </dgm:pt>
    <dgm:pt modelId="{78026BFC-E98A-422B-933E-7F053C3DE9D3}" type="pres">
      <dgm:prSet presAssocID="{81594FE8-E7EF-4EE3-ADE9-022E09C25293}" presName="sibTrans" presStyleCnt="0"/>
      <dgm:spPr/>
    </dgm:pt>
    <dgm:pt modelId="{A43EFE6D-141B-4063-8880-656C6574495C}" type="pres">
      <dgm:prSet presAssocID="{91F81F88-B590-4EBD-A5A2-10CA53A5F609}" presName="compNode" presStyleCnt="0"/>
      <dgm:spPr/>
    </dgm:pt>
    <dgm:pt modelId="{F22BB4DE-938F-41E8-BE2C-9F2ED43FD296}" type="pres">
      <dgm:prSet presAssocID="{91F81F88-B590-4EBD-A5A2-10CA53A5F60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E0C62D9-9B16-416A-9E1D-E03A601D310F}" type="pres">
      <dgm:prSet presAssocID="{91F81F88-B590-4EBD-A5A2-10CA53A5F609}" presName="spaceRect" presStyleCnt="0"/>
      <dgm:spPr/>
    </dgm:pt>
    <dgm:pt modelId="{21A61E11-153E-4010-A4F0-DF8306293A73}" type="pres">
      <dgm:prSet presAssocID="{91F81F88-B590-4EBD-A5A2-10CA53A5F609}" presName="textRect" presStyleLbl="revTx" presStyleIdx="3" presStyleCnt="5">
        <dgm:presLayoutVars>
          <dgm:chMax val="1"/>
          <dgm:chPref val="1"/>
        </dgm:presLayoutVars>
      </dgm:prSet>
      <dgm:spPr/>
    </dgm:pt>
    <dgm:pt modelId="{A42D7C8F-7215-42D0-92C7-B43213E73C60}" type="pres">
      <dgm:prSet presAssocID="{E90314C6-F6F3-4374-A048-5B6533A09E25}" presName="sibTrans" presStyleCnt="0"/>
      <dgm:spPr/>
    </dgm:pt>
    <dgm:pt modelId="{5E6F5DDF-735C-4DDA-9F8D-6D2F37A5D9BA}" type="pres">
      <dgm:prSet presAssocID="{7CA23CA7-BF1F-42F7-9478-6DDC828EC3FC}" presName="compNode" presStyleCnt="0"/>
      <dgm:spPr/>
    </dgm:pt>
    <dgm:pt modelId="{CAD1A318-7580-44A3-A30F-93D0E672BD0C}" type="pres">
      <dgm:prSet presAssocID="{7CA23CA7-BF1F-42F7-9478-6DDC828EC3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CFCE6CCC-51CD-4E4E-8BF5-9AA5D5FCFAA7}" type="pres">
      <dgm:prSet presAssocID="{7CA23CA7-BF1F-42F7-9478-6DDC828EC3FC}" presName="spaceRect" presStyleCnt="0"/>
      <dgm:spPr/>
    </dgm:pt>
    <dgm:pt modelId="{368FAC71-3C43-4C4E-9204-E14D50382A53}" type="pres">
      <dgm:prSet presAssocID="{7CA23CA7-BF1F-42F7-9478-6DDC828EC3FC}" presName="textRect" presStyleLbl="revTx" presStyleIdx="4" presStyleCnt="5">
        <dgm:presLayoutVars>
          <dgm:chMax val="1"/>
          <dgm:chPref val="1"/>
        </dgm:presLayoutVars>
      </dgm:prSet>
      <dgm:spPr/>
    </dgm:pt>
  </dgm:ptLst>
  <dgm:cxnLst>
    <dgm:cxn modelId="{674E3D05-1BE8-4F45-B548-ABFA1AA6CD4E}" srcId="{DC1968D4-2EAD-4581-BDAA-35DF59C92C9D}" destId="{9793698B-F36B-4A8E-99BA-E99CAB374C95}" srcOrd="1" destOrd="0" parTransId="{7FCE615D-1EF0-49BC-87F5-F63B3E00C1DA}" sibTransId="{B95E774F-4A68-4738-B774-084F1CA1CCFF}"/>
    <dgm:cxn modelId="{4A408812-09E7-4252-9E29-948322EDCC93}" srcId="{DC1968D4-2EAD-4581-BDAA-35DF59C92C9D}" destId="{7CA23CA7-BF1F-42F7-9478-6DDC828EC3FC}" srcOrd="4" destOrd="0" parTransId="{B72FB7DB-5229-443A-A3C7-D49E8AAD8805}" sibTransId="{5823B66C-8C98-416B-A741-9DA029F34FC5}"/>
    <dgm:cxn modelId="{9EBB1D1B-0C02-46DE-B2A3-B04FEE72FA59}" type="presOf" srcId="{9793698B-F36B-4A8E-99BA-E99CAB374C95}" destId="{70088AE8-8513-4022-8CFD-5A39ED557070}" srcOrd="0" destOrd="0" presId="urn:microsoft.com/office/officeart/2018/2/layout/IconLabelList"/>
    <dgm:cxn modelId="{96A44C26-5380-4C97-B199-D22400369619}" type="presOf" srcId="{DC1968D4-2EAD-4581-BDAA-35DF59C92C9D}" destId="{D9AE0224-AB35-45BB-84FA-46877BF2964D}" srcOrd="0" destOrd="0" presId="urn:microsoft.com/office/officeart/2018/2/layout/IconLabelList"/>
    <dgm:cxn modelId="{6DA1BA59-F6B4-4FEB-B97D-39C5E4E783BF}" type="presOf" srcId="{7CA23CA7-BF1F-42F7-9478-6DDC828EC3FC}" destId="{368FAC71-3C43-4C4E-9204-E14D50382A53}" srcOrd="0" destOrd="0" presId="urn:microsoft.com/office/officeart/2018/2/layout/IconLabelList"/>
    <dgm:cxn modelId="{82ADCA6D-7F16-443D-9776-071E17653CC7}" srcId="{DC1968D4-2EAD-4581-BDAA-35DF59C92C9D}" destId="{99C403BC-18A4-49F0-A764-57369E166D3E}" srcOrd="0" destOrd="0" parTransId="{2758E181-3C19-46F7-9689-05AB173E84E6}" sibTransId="{E59E48AB-31D7-47E6-8507-1A8B790A7C5C}"/>
    <dgm:cxn modelId="{FC2B3086-F613-4C5E-A5C6-3AF4DD8EC4A4}" type="presOf" srcId="{91F81F88-B590-4EBD-A5A2-10CA53A5F609}" destId="{21A61E11-153E-4010-A4F0-DF8306293A73}" srcOrd="0" destOrd="0" presId="urn:microsoft.com/office/officeart/2018/2/layout/IconLabelList"/>
    <dgm:cxn modelId="{05E5118A-70AF-4710-B361-D95C251E4B15}" type="presOf" srcId="{957F3950-554E-4919-B269-8CCA8E82A3EA}" destId="{025D9129-CE6B-4E64-B87B-67DA733F69D7}" srcOrd="0" destOrd="0" presId="urn:microsoft.com/office/officeart/2018/2/layout/IconLabelList"/>
    <dgm:cxn modelId="{188A59AB-47E1-477F-B552-198C1740C6CD}" type="presOf" srcId="{99C403BC-18A4-49F0-A764-57369E166D3E}" destId="{36F55E55-5F27-455D-B94A-71C43C05D498}" srcOrd="0" destOrd="0" presId="urn:microsoft.com/office/officeart/2018/2/layout/IconLabelList"/>
    <dgm:cxn modelId="{C8EBD9E0-95E7-496F-BBE4-8F91837B71A4}" srcId="{DC1968D4-2EAD-4581-BDAA-35DF59C92C9D}" destId="{957F3950-554E-4919-B269-8CCA8E82A3EA}" srcOrd="2" destOrd="0" parTransId="{4A2C4F8D-A3CF-4F41-B9C9-C2F9098D0D08}" sibTransId="{81594FE8-E7EF-4EE3-ADE9-022E09C25293}"/>
    <dgm:cxn modelId="{9F058EEB-B0EA-4E33-8A5D-2FCE3695F263}" srcId="{DC1968D4-2EAD-4581-BDAA-35DF59C92C9D}" destId="{91F81F88-B590-4EBD-A5A2-10CA53A5F609}" srcOrd="3" destOrd="0" parTransId="{CDFC5DA2-B53B-4938-BF2F-FFA2CEA08D8D}" sibTransId="{E90314C6-F6F3-4374-A048-5B6533A09E25}"/>
    <dgm:cxn modelId="{C461EE8F-1DC4-4417-AC0C-8D571998F71E}" type="presParOf" srcId="{D9AE0224-AB35-45BB-84FA-46877BF2964D}" destId="{8BD9D6C5-1E1B-4C77-B5F6-53A155D6BD28}" srcOrd="0" destOrd="0" presId="urn:microsoft.com/office/officeart/2018/2/layout/IconLabelList"/>
    <dgm:cxn modelId="{7AEDF7A8-51F2-4DFD-9306-0D57AB9B6C78}" type="presParOf" srcId="{8BD9D6C5-1E1B-4C77-B5F6-53A155D6BD28}" destId="{326115E0-5CA1-4C55-9920-2820A4566213}" srcOrd="0" destOrd="0" presId="urn:microsoft.com/office/officeart/2018/2/layout/IconLabelList"/>
    <dgm:cxn modelId="{13813C70-25BE-4CCE-BAB0-810C369F82FE}" type="presParOf" srcId="{8BD9D6C5-1E1B-4C77-B5F6-53A155D6BD28}" destId="{FC95F62C-4046-46D4-BC79-425EE5F97E67}" srcOrd="1" destOrd="0" presId="urn:microsoft.com/office/officeart/2018/2/layout/IconLabelList"/>
    <dgm:cxn modelId="{1E559802-9730-4118-996A-23EB72FF1054}" type="presParOf" srcId="{8BD9D6C5-1E1B-4C77-B5F6-53A155D6BD28}" destId="{36F55E55-5F27-455D-B94A-71C43C05D498}" srcOrd="2" destOrd="0" presId="urn:microsoft.com/office/officeart/2018/2/layout/IconLabelList"/>
    <dgm:cxn modelId="{BBE1A688-96A3-4697-82E9-6943154784CC}" type="presParOf" srcId="{D9AE0224-AB35-45BB-84FA-46877BF2964D}" destId="{D4F345AC-CDE8-428E-9CDF-5CA863024382}" srcOrd="1" destOrd="0" presId="urn:microsoft.com/office/officeart/2018/2/layout/IconLabelList"/>
    <dgm:cxn modelId="{23698EF4-D20F-46B3-BE45-4C497561D5DC}" type="presParOf" srcId="{D9AE0224-AB35-45BB-84FA-46877BF2964D}" destId="{AACE9A97-D4DF-484A-AA9E-9F74BD1E4453}" srcOrd="2" destOrd="0" presId="urn:microsoft.com/office/officeart/2018/2/layout/IconLabelList"/>
    <dgm:cxn modelId="{C478EAB0-F55A-4C57-8512-398C3A404D0E}" type="presParOf" srcId="{AACE9A97-D4DF-484A-AA9E-9F74BD1E4453}" destId="{D3F0A566-E8F4-4007-A168-87620221DA94}" srcOrd="0" destOrd="0" presId="urn:microsoft.com/office/officeart/2018/2/layout/IconLabelList"/>
    <dgm:cxn modelId="{08771E1C-DB49-4306-95D2-9C71390F5E24}" type="presParOf" srcId="{AACE9A97-D4DF-484A-AA9E-9F74BD1E4453}" destId="{B4118355-3656-4FE0-897D-4587A0F670A7}" srcOrd="1" destOrd="0" presId="urn:microsoft.com/office/officeart/2018/2/layout/IconLabelList"/>
    <dgm:cxn modelId="{9D89727B-1657-4741-97AA-EF3474C5E469}" type="presParOf" srcId="{AACE9A97-D4DF-484A-AA9E-9F74BD1E4453}" destId="{70088AE8-8513-4022-8CFD-5A39ED557070}" srcOrd="2" destOrd="0" presId="urn:microsoft.com/office/officeart/2018/2/layout/IconLabelList"/>
    <dgm:cxn modelId="{BB3F6937-38BB-4423-B0A5-B257C4B57212}" type="presParOf" srcId="{D9AE0224-AB35-45BB-84FA-46877BF2964D}" destId="{DE6BC02A-EB5C-4179-BAC2-217A1CE862C6}" srcOrd="3" destOrd="0" presId="urn:microsoft.com/office/officeart/2018/2/layout/IconLabelList"/>
    <dgm:cxn modelId="{3E035F62-3D27-498B-8F82-9EA7AF878080}" type="presParOf" srcId="{D9AE0224-AB35-45BB-84FA-46877BF2964D}" destId="{69C9172B-F1A1-4826-8CE9-D6E3D719F08F}" srcOrd="4" destOrd="0" presId="urn:microsoft.com/office/officeart/2018/2/layout/IconLabelList"/>
    <dgm:cxn modelId="{2ECD81EA-A032-4939-BD54-3549893BAD4E}" type="presParOf" srcId="{69C9172B-F1A1-4826-8CE9-D6E3D719F08F}" destId="{901AB514-61F0-4934-8389-3DBB8898807E}" srcOrd="0" destOrd="0" presId="urn:microsoft.com/office/officeart/2018/2/layout/IconLabelList"/>
    <dgm:cxn modelId="{402C83ED-A2B1-4A36-930D-25F2D91C9015}" type="presParOf" srcId="{69C9172B-F1A1-4826-8CE9-D6E3D719F08F}" destId="{C6D27E90-35F9-4459-9B22-163610DF2B26}" srcOrd="1" destOrd="0" presId="urn:microsoft.com/office/officeart/2018/2/layout/IconLabelList"/>
    <dgm:cxn modelId="{07240488-AF72-4869-A4FC-AD651696F07A}" type="presParOf" srcId="{69C9172B-F1A1-4826-8CE9-D6E3D719F08F}" destId="{025D9129-CE6B-4E64-B87B-67DA733F69D7}" srcOrd="2" destOrd="0" presId="urn:microsoft.com/office/officeart/2018/2/layout/IconLabelList"/>
    <dgm:cxn modelId="{FF82ACA8-F768-48C1-9040-625D74788944}" type="presParOf" srcId="{D9AE0224-AB35-45BB-84FA-46877BF2964D}" destId="{78026BFC-E98A-422B-933E-7F053C3DE9D3}" srcOrd="5" destOrd="0" presId="urn:microsoft.com/office/officeart/2018/2/layout/IconLabelList"/>
    <dgm:cxn modelId="{5ADC4D7F-DB13-4EF8-B671-22E5FF711513}" type="presParOf" srcId="{D9AE0224-AB35-45BB-84FA-46877BF2964D}" destId="{A43EFE6D-141B-4063-8880-656C6574495C}" srcOrd="6" destOrd="0" presId="urn:microsoft.com/office/officeart/2018/2/layout/IconLabelList"/>
    <dgm:cxn modelId="{0D3FC7E2-313A-47F8-A2A3-97FEBD0A77F3}" type="presParOf" srcId="{A43EFE6D-141B-4063-8880-656C6574495C}" destId="{F22BB4DE-938F-41E8-BE2C-9F2ED43FD296}" srcOrd="0" destOrd="0" presId="urn:microsoft.com/office/officeart/2018/2/layout/IconLabelList"/>
    <dgm:cxn modelId="{FBE596DF-3920-4CD4-B394-7ADFE155A446}" type="presParOf" srcId="{A43EFE6D-141B-4063-8880-656C6574495C}" destId="{6E0C62D9-9B16-416A-9E1D-E03A601D310F}" srcOrd="1" destOrd="0" presId="urn:microsoft.com/office/officeart/2018/2/layout/IconLabelList"/>
    <dgm:cxn modelId="{7B67C422-8031-444A-B149-74F94B5F765F}" type="presParOf" srcId="{A43EFE6D-141B-4063-8880-656C6574495C}" destId="{21A61E11-153E-4010-A4F0-DF8306293A73}" srcOrd="2" destOrd="0" presId="urn:microsoft.com/office/officeart/2018/2/layout/IconLabelList"/>
    <dgm:cxn modelId="{812AB779-1932-4EFA-BFDF-58DC1340B6F2}" type="presParOf" srcId="{D9AE0224-AB35-45BB-84FA-46877BF2964D}" destId="{A42D7C8F-7215-42D0-92C7-B43213E73C60}" srcOrd="7" destOrd="0" presId="urn:microsoft.com/office/officeart/2018/2/layout/IconLabelList"/>
    <dgm:cxn modelId="{EF1E6277-664E-4A63-8DAE-195DDA6B59C0}" type="presParOf" srcId="{D9AE0224-AB35-45BB-84FA-46877BF2964D}" destId="{5E6F5DDF-735C-4DDA-9F8D-6D2F37A5D9BA}" srcOrd="8" destOrd="0" presId="urn:microsoft.com/office/officeart/2018/2/layout/IconLabelList"/>
    <dgm:cxn modelId="{DA173AD4-C8A2-4F81-A8FE-0716199B21B7}" type="presParOf" srcId="{5E6F5DDF-735C-4DDA-9F8D-6D2F37A5D9BA}" destId="{CAD1A318-7580-44A3-A30F-93D0E672BD0C}" srcOrd="0" destOrd="0" presId="urn:microsoft.com/office/officeart/2018/2/layout/IconLabelList"/>
    <dgm:cxn modelId="{C1B1CE95-1DD5-4ECE-A1BB-3AF04E5F8DC2}" type="presParOf" srcId="{5E6F5DDF-735C-4DDA-9F8D-6D2F37A5D9BA}" destId="{CFCE6CCC-51CD-4E4E-8BF5-9AA5D5FCFAA7}" srcOrd="1" destOrd="0" presId="urn:microsoft.com/office/officeart/2018/2/layout/IconLabelList"/>
    <dgm:cxn modelId="{65F8F380-14C4-40FE-96C8-CF0719FB0495}" type="presParOf" srcId="{5E6F5DDF-735C-4DDA-9F8D-6D2F37A5D9BA}" destId="{368FAC71-3C43-4C4E-9204-E14D50382A5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CA863-FADE-F24C-A56B-95B59957D1C2}">
      <dsp:nvSpPr>
        <dsp:cNvPr id="0" name=""/>
        <dsp:cNvSpPr/>
      </dsp:nvSpPr>
      <dsp:spPr>
        <a:xfrm>
          <a:off x="0" y="0"/>
          <a:ext cx="8260080" cy="7901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convolutional layers of the network can reduce the dimensionality of the data, without losing significant information.</a:t>
          </a:r>
        </a:p>
      </dsp:txBody>
      <dsp:txXfrm>
        <a:off x="23142" y="23142"/>
        <a:ext cx="7340688" cy="743858"/>
      </dsp:txXfrm>
    </dsp:sp>
    <dsp:sp modelId="{8AD6186F-C6FB-1248-A47C-EC94EE8CA765}">
      <dsp:nvSpPr>
        <dsp:cNvPr id="0" name=""/>
        <dsp:cNvSpPr/>
      </dsp:nvSpPr>
      <dsp:spPr>
        <a:xfrm>
          <a:off x="691781" y="933805"/>
          <a:ext cx="8260080" cy="7901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a:t>This is done through applying a weighted sum slider to the image data</a:t>
          </a:r>
          <a:endParaRPr lang="en-US" sz="1800" kern="1200"/>
        </a:p>
      </dsp:txBody>
      <dsp:txXfrm>
        <a:off x="714923" y="956947"/>
        <a:ext cx="7008421" cy="743858"/>
      </dsp:txXfrm>
    </dsp:sp>
    <dsp:sp modelId="{CEB2D736-0AF8-6049-A93F-3171658DC318}">
      <dsp:nvSpPr>
        <dsp:cNvPr id="0" name=""/>
        <dsp:cNvSpPr/>
      </dsp:nvSpPr>
      <dsp:spPr>
        <a:xfrm>
          <a:off x="1373238" y="1867610"/>
          <a:ext cx="8260080" cy="7901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makes the training, and execution of the network more efficient for image processing which typically has very high dimensions</a:t>
          </a:r>
        </a:p>
      </dsp:txBody>
      <dsp:txXfrm>
        <a:off x="1396380" y="1890752"/>
        <a:ext cx="7018746" cy="743858"/>
      </dsp:txXfrm>
    </dsp:sp>
    <dsp:sp modelId="{A4274C20-60B2-7442-92B2-92F9D55196C9}">
      <dsp:nvSpPr>
        <dsp:cNvPr id="0" name=""/>
        <dsp:cNvSpPr/>
      </dsp:nvSpPr>
      <dsp:spPr>
        <a:xfrm>
          <a:off x="2065019" y="2801416"/>
          <a:ext cx="8260080" cy="7901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120x120 possible dimensions in our case</a:t>
          </a:r>
        </a:p>
      </dsp:txBody>
      <dsp:txXfrm>
        <a:off x="2088161" y="2824558"/>
        <a:ext cx="7008421" cy="743858"/>
      </dsp:txXfrm>
    </dsp:sp>
    <dsp:sp modelId="{B519886F-459C-FE4B-88C4-030CCB59873F}">
      <dsp:nvSpPr>
        <dsp:cNvPr id="0" name=""/>
        <dsp:cNvSpPr/>
      </dsp:nvSpPr>
      <dsp:spPr>
        <a:xfrm>
          <a:off x="7746487" y="605177"/>
          <a:ext cx="513592" cy="51359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862045" y="605177"/>
        <a:ext cx="282476" cy="386478"/>
      </dsp:txXfrm>
    </dsp:sp>
    <dsp:sp modelId="{CB522448-A0B6-B24D-BBA9-D183DD135B25}">
      <dsp:nvSpPr>
        <dsp:cNvPr id="0" name=""/>
        <dsp:cNvSpPr/>
      </dsp:nvSpPr>
      <dsp:spPr>
        <a:xfrm>
          <a:off x="8438268" y="1538983"/>
          <a:ext cx="513592" cy="51359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553826" y="1538983"/>
        <a:ext cx="282476" cy="386478"/>
      </dsp:txXfrm>
    </dsp:sp>
    <dsp:sp modelId="{72D1D34C-9E48-E14E-8709-B63B7AEB827D}">
      <dsp:nvSpPr>
        <dsp:cNvPr id="0" name=""/>
        <dsp:cNvSpPr/>
      </dsp:nvSpPr>
      <dsp:spPr>
        <a:xfrm>
          <a:off x="9119725" y="2472788"/>
          <a:ext cx="513592" cy="51359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235283" y="2472788"/>
        <a:ext cx="282476" cy="386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B683C-19B3-0D49-B339-121B644729FE}">
      <dsp:nvSpPr>
        <dsp:cNvPr id="0" name=""/>
        <dsp:cNvSpPr/>
      </dsp:nvSpPr>
      <dsp:spPr>
        <a:xfrm>
          <a:off x="0" y="35059"/>
          <a:ext cx="10325100" cy="1085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00000"/>
            </a:lnSpc>
            <a:spcBef>
              <a:spcPct val="0"/>
            </a:spcBef>
            <a:spcAft>
              <a:spcPct val="35000"/>
            </a:spcAft>
            <a:buNone/>
          </a:pPr>
          <a:r>
            <a:rPr lang="en-US" sz="1800" kern="1200"/>
            <a:t>Solver – The method in which network parameters are updated, (e.g., gradient descent, ADAM, </a:t>
          </a:r>
          <a:r>
            <a:rPr lang="en-US" sz="1800" kern="1200" err="1"/>
            <a:t>rmsprop</a:t>
          </a:r>
          <a:r>
            <a:rPr lang="en-US" sz="1800" kern="1200"/>
            <a:t>)</a:t>
          </a:r>
        </a:p>
      </dsp:txBody>
      <dsp:txXfrm>
        <a:off x="53002" y="88061"/>
        <a:ext cx="10219096" cy="979756"/>
      </dsp:txXfrm>
    </dsp:sp>
    <dsp:sp modelId="{0127E878-290F-C84A-A3AC-925C7E6FED49}">
      <dsp:nvSpPr>
        <dsp:cNvPr id="0" name=""/>
        <dsp:cNvSpPr/>
      </dsp:nvSpPr>
      <dsp:spPr>
        <a:xfrm>
          <a:off x="154" y="1287859"/>
          <a:ext cx="10324790" cy="1086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00000"/>
            </a:lnSpc>
            <a:spcBef>
              <a:spcPct val="0"/>
            </a:spcBef>
            <a:spcAft>
              <a:spcPct val="35000"/>
            </a:spcAft>
            <a:buNone/>
          </a:pPr>
          <a:r>
            <a:rPr lang="en-US" sz="1800" kern="1200"/>
            <a:t>Initial learning rate – value between 0-1 which indicates how quickly weights within the network are adapted each time an incorrect prediction gets made during training</a:t>
          </a:r>
        </a:p>
      </dsp:txBody>
      <dsp:txXfrm>
        <a:off x="53191" y="1340896"/>
        <a:ext cx="10218716" cy="980391"/>
      </dsp:txXfrm>
    </dsp:sp>
    <dsp:sp modelId="{53A6FC7C-8C38-2945-8461-F5CE2E7EE3F0}">
      <dsp:nvSpPr>
        <dsp:cNvPr id="0" name=""/>
        <dsp:cNvSpPr/>
      </dsp:nvSpPr>
      <dsp:spPr>
        <a:xfrm>
          <a:off x="0" y="2541364"/>
          <a:ext cx="10325100" cy="1085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Max epochs – The maximum number of times the training dataset will be passed to the model to train it</a:t>
          </a:r>
        </a:p>
      </dsp:txBody>
      <dsp:txXfrm>
        <a:off x="53002" y="2594366"/>
        <a:ext cx="10219096" cy="979756"/>
      </dsp:txXfrm>
    </dsp:sp>
    <dsp:sp modelId="{3D6DC0CA-AC12-F843-A253-0066CB488AE4}">
      <dsp:nvSpPr>
        <dsp:cNvPr id="0" name=""/>
        <dsp:cNvSpPr/>
      </dsp:nvSpPr>
      <dsp:spPr>
        <a:xfrm>
          <a:off x="0" y="3794164"/>
          <a:ext cx="10325100" cy="1085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200000"/>
            </a:lnSpc>
            <a:spcBef>
              <a:spcPct val="0"/>
            </a:spcBef>
            <a:spcAft>
              <a:spcPct val="35000"/>
            </a:spcAft>
            <a:buNone/>
          </a:pPr>
          <a:r>
            <a:rPr lang="en-US" sz="1800" kern="1200"/>
            <a:t>Minibatch size – The number of unique inputs passed to the network during one epoch smaller than the actual training dataset</a:t>
          </a:r>
        </a:p>
      </dsp:txBody>
      <dsp:txXfrm>
        <a:off x="53002" y="3847166"/>
        <a:ext cx="10219096" cy="979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115E0-5CA1-4C55-9920-2820A4566213}">
      <dsp:nvSpPr>
        <dsp:cNvPr id="0" name=""/>
        <dsp:cNvSpPr/>
      </dsp:nvSpPr>
      <dsp:spPr>
        <a:xfrm>
          <a:off x="1226957" y="68093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55E55-5F27-455D-B94A-71C43C05D498}">
      <dsp:nvSpPr>
        <dsp:cNvPr id="0" name=""/>
        <dsp:cNvSpPr/>
      </dsp:nvSpPr>
      <dsp:spPr>
        <a:xfrm>
          <a:off x="731957" y="1860104"/>
          <a:ext cx="1800000" cy="1279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50000"/>
            </a:lnSpc>
            <a:spcBef>
              <a:spcPct val="0"/>
            </a:spcBef>
            <a:spcAft>
              <a:spcPct val="35000"/>
            </a:spcAft>
            <a:buNone/>
          </a:pPr>
          <a:r>
            <a:rPr lang="en-GB" sz="1400" kern="1200"/>
            <a:t>Stored a network for each processing function during a training session</a:t>
          </a:r>
          <a:endParaRPr lang="en-US" sz="1400" kern="1200"/>
        </a:p>
      </dsp:txBody>
      <dsp:txXfrm>
        <a:off x="731957" y="1860104"/>
        <a:ext cx="1800000" cy="1279467"/>
      </dsp:txXfrm>
    </dsp:sp>
    <dsp:sp modelId="{D3F0A566-E8F4-4007-A168-87620221DA94}">
      <dsp:nvSpPr>
        <dsp:cNvPr id="0" name=""/>
        <dsp:cNvSpPr/>
      </dsp:nvSpPr>
      <dsp:spPr>
        <a:xfrm>
          <a:off x="3341957" y="68093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88AE8-8513-4022-8CFD-5A39ED557070}">
      <dsp:nvSpPr>
        <dsp:cNvPr id="0" name=""/>
        <dsp:cNvSpPr/>
      </dsp:nvSpPr>
      <dsp:spPr>
        <a:xfrm>
          <a:off x="2846957" y="1860104"/>
          <a:ext cx="1800000" cy="1279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50000"/>
            </a:lnSpc>
            <a:spcBef>
              <a:spcPct val="0"/>
            </a:spcBef>
            <a:spcAft>
              <a:spcPct val="35000"/>
            </a:spcAft>
            <a:buNone/>
          </a:pPr>
          <a:r>
            <a:rPr lang="en-GB" sz="1400" kern="1200"/>
            <a:t>The Classifier Script allow for more than one network to be tested at a time</a:t>
          </a:r>
          <a:endParaRPr lang="en-US" sz="1400" kern="1200"/>
        </a:p>
      </dsp:txBody>
      <dsp:txXfrm>
        <a:off x="2846957" y="1860104"/>
        <a:ext cx="1800000" cy="1279467"/>
      </dsp:txXfrm>
    </dsp:sp>
    <dsp:sp modelId="{901AB514-61F0-4934-8389-3DBB8898807E}">
      <dsp:nvSpPr>
        <dsp:cNvPr id="0" name=""/>
        <dsp:cNvSpPr/>
      </dsp:nvSpPr>
      <dsp:spPr>
        <a:xfrm>
          <a:off x="5456957" y="68093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5D9129-CE6B-4E64-B87B-67DA733F69D7}">
      <dsp:nvSpPr>
        <dsp:cNvPr id="0" name=""/>
        <dsp:cNvSpPr/>
      </dsp:nvSpPr>
      <dsp:spPr>
        <a:xfrm>
          <a:off x="4961957" y="1860104"/>
          <a:ext cx="1800000" cy="1279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50000"/>
            </a:lnSpc>
            <a:spcBef>
              <a:spcPct val="0"/>
            </a:spcBef>
            <a:spcAft>
              <a:spcPct val="35000"/>
            </a:spcAft>
            <a:buNone/>
          </a:pPr>
          <a:r>
            <a:rPr lang="en-GB" sz="1400" kern="1200"/>
            <a:t>Live Testing works better; giving the chance to adjust the hand to obtain the expected results</a:t>
          </a:r>
          <a:endParaRPr lang="en-US" sz="1400" kern="1200"/>
        </a:p>
      </dsp:txBody>
      <dsp:txXfrm>
        <a:off x="4961957" y="1860104"/>
        <a:ext cx="1800000" cy="1279467"/>
      </dsp:txXfrm>
    </dsp:sp>
    <dsp:sp modelId="{F22BB4DE-938F-41E8-BE2C-9F2ED43FD296}">
      <dsp:nvSpPr>
        <dsp:cNvPr id="0" name=""/>
        <dsp:cNvSpPr/>
      </dsp:nvSpPr>
      <dsp:spPr>
        <a:xfrm>
          <a:off x="7571957" y="68093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A61E11-153E-4010-A4F0-DF8306293A73}">
      <dsp:nvSpPr>
        <dsp:cNvPr id="0" name=""/>
        <dsp:cNvSpPr/>
      </dsp:nvSpPr>
      <dsp:spPr>
        <a:xfrm>
          <a:off x="7076957" y="1860104"/>
          <a:ext cx="1800000" cy="1279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50000"/>
            </a:lnSpc>
            <a:spcBef>
              <a:spcPct val="0"/>
            </a:spcBef>
            <a:spcAft>
              <a:spcPct val="35000"/>
            </a:spcAft>
            <a:buNone/>
          </a:pPr>
          <a:r>
            <a:rPr lang="en-GB" sz="1400" kern="1200"/>
            <a:t>Disadvantage of reliance on live testing – unrealistic, requires human knowledge to adjust</a:t>
          </a:r>
          <a:endParaRPr lang="en-US" sz="1400" kern="1200"/>
        </a:p>
      </dsp:txBody>
      <dsp:txXfrm>
        <a:off x="7076957" y="1860104"/>
        <a:ext cx="1800000" cy="1279467"/>
      </dsp:txXfrm>
    </dsp:sp>
    <dsp:sp modelId="{CAD1A318-7580-44A3-A30F-93D0E672BD0C}">
      <dsp:nvSpPr>
        <dsp:cNvPr id="0" name=""/>
        <dsp:cNvSpPr/>
      </dsp:nvSpPr>
      <dsp:spPr>
        <a:xfrm>
          <a:off x="9686957" y="68093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FAC71-3C43-4C4E-9204-E14D50382A53}">
      <dsp:nvSpPr>
        <dsp:cNvPr id="0" name=""/>
        <dsp:cNvSpPr/>
      </dsp:nvSpPr>
      <dsp:spPr>
        <a:xfrm>
          <a:off x="9191957" y="1860104"/>
          <a:ext cx="1800000" cy="1279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50000"/>
            </a:lnSpc>
            <a:spcBef>
              <a:spcPct val="0"/>
            </a:spcBef>
            <a:spcAft>
              <a:spcPct val="35000"/>
            </a:spcAft>
            <a:buNone/>
          </a:pPr>
          <a:r>
            <a:rPr lang="en-GB" sz="1400" kern="1200"/>
            <a:t>Suitable for this purpose</a:t>
          </a:r>
          <a:endParaRPr lang="en-US" sz="1400" kern="1200"/>
        </a:p>
      </dsp:txBody>
      <dsp:txXfrm>
        <a:off x="9191957" y="1860104"/>
        <a:ext cx="1800000" cy="1279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EDFB8-F40D-4A3A-B01D-09AD9B59FA69}" type="datetimeFigureOut">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83337-16D0-4FE1-A335-3086E2025BD1}" type="slidenum">
              <a:t>‹#›</a:t>
            </a:fld>
            <a:endParaRPr lang="en-US"/>
          </a:p>
        </p:txBody>
      </p:sp>
    </p:spTree>
    <p:extLst>
      <p:ext uri="{BB962C8B-B14F-4D97-AF65-F5344CB8AC3E}">
        <p14:creationId xmlns:p14="http://schemas.microsoft.com/office/powerpoint/2010/main" val="315650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96414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0640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4559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199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826380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14156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2777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57962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928703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955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2/16/23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853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2/16/23</a:t>
            </a:fld>
            <a:endParaRPr lang="en-US"/>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76050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689" r:id="rId4"/>
    <p:sldLayoutId id="2147483690" r:id="rId5"/>
    <p:sldLayoutId id="2147483695" r:id="rId6"/>
    <p:sldLayoutId id="2147483691" r:id="rId7"/>
    <p:sldLayoutId id="2147483692" r:id="rId8"/>
    <p:sldLayoutId id="2147483693" r:id="rId9"/>
    <p:sldLayoutId id="2147483694" r:id="rId10"/>
    <p:sldLayoutId id="2147483696"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 background pattern&#10;&#10;Description automatically generated">
            <a:extLst>
              <a:ext uri="{FF2B5EF4-FFF2-40B4-BE49-F238E27FC236}">
                <a16:creationId xmlns:a16="http://schemas.microsoft.com/office/drawing/2014/main" id="{797EBD96-CFC6-DA46-7710-D3C24D53CF27}"/>
              </a:ext>
            </a:extLst>
          </p:cNvPr>
          <p:cNvPicPr>
            <a:picLocks noChangeAspect="1"/>
          </p:cNvPicPr>
          <p:nvPr/>
        </p:nvPicPr>
        <p:blipFill rotWithShape="1">
          <a:blip r:embed="rId2">
            <a:alphaModFix amt="40000"/>
          </a:blip>
          <a:srcRect b="43750"/>
          <a:stretch/>
        </p:blipFill>
        <p:spPr>
          <a:xfrm>
            <a:off x="6822" y="10"/>
            <a:ext cx="12191999" cy="6857990"/>
          </a:xfrm>
          <a:prstGeom prst="rect">
            <a:avLst/>
          </a:prstGeom>
        </p:spPr>
      </p:pic>
      <p:sp>
        <p:nvSpPr>
          <p:cNvPr id="2" name="Title 1">
            <a:extLst>
              <a:ext uri="{FF2B5EF4-FFF2-40B4-BE49-F238E27FC236}">
                <a16:creationId xmlns:a16="http://schemas.microsoft.com/office/drawing/2014/main" id="{84C9E4EC-34C2-450C-3FB4-47029755405A}"/>
              </a:ext>
            </a:extLst>
          </p:cNvPr>
          <p:cNvSpPr>
            <a:spLocks noGrp="1"/>
          </p:cNvSpPr>
          <p:nvPr>
            <p:ph type="ctrTitle"/>
          </p:nvPr>
        </p:nvSpPr>
        <p:spPr>
          <a:xfrm>
            <a:off x="2629691" y="1256045"/>
            <a:ext cx="6962052" cy="1884207"/>
          </a:xfrm>
        </p:spPr>
        <p:txBody>
          <a:bodyPr anchor="b">
            <a:normAutofit/>
          </a:bodyPr>
          <a:lstStyle/>
          <a:p>
            <a:pPr algn="ctr"/>
            <a:r>
              <a:rPr lang="en-GB">
                <a:solidFill>
                  <a:srgbClr val="FFFFFF"/>
                </a:solidFill>
              </a:rPr>
              <a:t>ES3H3 Group 10</a:t>
            </a:r>
          </a:p>
        </p:txBody>
      </p:sp>
      <p:sp>
        <p:nvSpPr>
          <p:cNvPr id="3" name="Subtitle 2">
            <a:extLst>
              <a:ext uri="{FF2B5EF4-FFF2-40B4-BE49-F238E27FC236}">
                <a16:creationId xmlns:a16="http://schemas.microsoft.com/office/drawing/2014/main" id="{BF56CFF9-2161-0085-7D83-CA0E74AEF429}"/>
              </a:ext>
            </a:extLst>
          </p:cNvPr>
          <p:cNvSpPr>
            <a:spLocks noGrp="1"/>
          </p:cNvSpPr>
          <p:nvPr>
            <p:ph type="subTitle" idx="1"/>
          </p:nvPr>
        </p:nvSpPr>
        <p:spPr>
          <a:xfrm>
            <a:off x="2811857" y="5159228"/>
            <a:ext cx="6581930" cy="746640"/>
          </a:xfrm>
        </p:spPr>
        <p:txBody>
          <a:bodyPr>
            <a:normAutofit fontScale="85000" lnSpcReduction="10000"/>
          </a:bodyPr>
          <a:lstStyle/>
          <a:p>
            <a:pPr algn="ctr"/>
            <a:r>
              <a:rPr lang="en-GB">
                <a:solidFill>
                  <a:srgbClr val="FFFFFF"/>
                </a:solidFill>
              </a:rPr>
              <a:t>Marcel </a:t>
            </a:r>
            <a:r>
              <a:rPr lang="en-GB" err="1">
                <a:solidFill>
                  <a:srgbClr val="FFFFFF"/>
                </a:solidFill>
              </a:rPr>
              <a:t>Afunyah</a:t>
            </a:r>
            <a:r>
              <a:rPr lang="en-GB">
                <a:solidFill>
                  <a:srgbClr val="FFFFFF"/>
                </a:solidFill>
              </a:rPr>
              <a:t>, Oliver </a:t>
            </a:r>
            <a:r>
              <a:rPr lang="en-GB" err="1">
                <a:solidFill>
                  <a:srgbClr val="FFFFFF"/>
                </a:solidFill>
              </a:rPr>
              <a:t>Tansley</a:t>
            </a:r>
            <a:r>
              <a:rPr lang="en-GB">
                <a:solidFill>
                  <a:srgbClr val="FFFFFF"/>
                </a:solidFill>
              </a:rPr>
              <a:t>, Mahbubah Durojaiye</a:t>
            </a:r>
            <a:r>
              <a:rPr lang="en-GB"/>
              <a:t> , Liu </a:t>
            </a:r>
            <a:r>
              <a:rPr lang="en-GB" err="1"/>
              <a:t>Zhanwei</a:t>
            </a:r>
            <a:r>
              <a:rPr lang="en-GB"/>
              <a:t>, </a:t>
            </a:r>
            <a:r>
              <a:rPr lang="en-GB" err="1"/>
              <a:t>Teesha</a:t>
            </a:r>
            <a:r>
              <a:rPr lang="en-GB"/>
              <a:t> Roy</a:t>
            </a:r>
            <a:endParaRPr lang="en-GB">
              <a:solidFill>
                <a:srgbClr val="FFFFFF"/>
              </a:solidFill>
            </a:endParaRPr>
          </a:p>
        </p:txBody>
      </p:sp>
      <p:cxnSp>
        <p:nvCxnSpPr>
          <p:cNvPr id="11" name="Straight Connector 10">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13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31" name="Rectangle 413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1851C-EF5E-2B40-26DF-5C16EB4E612F}"/>
              </a:ext>
            </a:extLst>
          </p:cNvPr>
          <p:cNvSpPr>
            <a:spLocks noGrp="1"/>
          </p:cNvSpPr>
          <p:nvPr>
            <p:ph type="title"/>
          </p:nvPr>
        </p:nvSpPr>
        <p:spPr>
          <a:xfrm>
            <a:off x="952500" y="4771809"/>
            <a:ext cx="4527918" cy="1743270"/>
          </a:xfrm>
        </p:spPr>
        <p:txBody>
          <a:bodyPr anchor="ctr">
            <a:normAutofit fontScale="90000"/>
          </a:bodyPr>
          <a:lstStyle/>
          <a:p>
            <a:pPr algn="r"/>
            <a:r>
              <a:rPr lang="en-GB" sz="4100"/>
              <a:t>Training Pattern Recognition Network</a:t>
            </a:r>
          </a:p>
        </p:txBody>
      </p:sp>
      <p:cxnSp>
        <p:nvCxnSpPr>
          <p:cNvPr id="4133" name="Straight Connector 413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104" name="Content Placeholder 4103">
            <a:extLst>
              <a:ext uri="{FF2B5EF4-FFF2-40B4-BE49-F238E27FC236}">
                <a16:creationId xmlns:a16="http://schemas.microsoft.com/office/drawing/2014/main" id="{EC07DE47-5CC7-6BB6-D87B-D08F2ADB0B73}"/>
              </a:ext>
            </a:extLst>
          </p:cNvPr>
          <p:cNvSpPr>
            <a:spLocks noGrp="1"/>
          </p:cNvSpPr>
          <p:nvPr>
            <p:ph idx="1"/>
          </p:nvPr>
        </p:nvSpPr>
        <p:spPr>
          <a:xfrm>
            <a:off x="6095999" y="4177189"/>
            <a:ext cx="5863107" cy="2195027"/>
          </a:xfrm>
        </p:spPr>
        <p:txBody>
          <a:bodyPr anchor="ctr">
            <a:normAutofit/>
          </a:bodyPr>
          <a:lstStyle/>
          <a:p>
            <a:r>
              <a:rPr lang="en-US" sz="1600"/>
              <a:t>Fig 1. – </a:t>
            </a:r>
            <a:r>
              <a:rPr lang="en-GB" sz="1600" b="0" i="0">
                <a:solidFill>
                  <a:srgbClr val="DCDDDE"/>
                </a:solidFill>
                <a:effectLst/>
                <a:latin typeface="gg sans"/>
              </a:rPr>
              <a:t>Confusion matrix for two hidden layers sizes 30; Accuracy: ~48%</a:t>
            </a:r>
            <a:endParaRPr lang="en-US" sz="1600"/>
          </a:p>
          <a:p>
            <a:r>
              <a:rPr lang="en-US" sz="1600"/>
              <a:t>Fig 2. – Using all frames (samples) </a:t>
            </a:r>
            <a:r>
              <a:rPr lang="en-GB" sz="1600" b="0" i="0">
                <a:solidFill>
                  <a:srgbClr val="DCDDDE"/>
                </a:solidFill>
                <a:effectLst/>
                <a:latin typeface="gg sans"/>
              </a:rPr>
              <a:t>Accuracy ~99% (overfitting)</a:t>
            </a:r>
            <a:endParaRPr lang="en-US" sz="1600"/>
          </a:p>
        </p:txBody>
      </p:sp>
      <p:sp>
        <p:nvSpPr>
          <p:cNvPr id="5" name="TextBox 4">
            <a:extLst>
              <a:ext uri="{FF2B5EF4-FFF2-40B4-BE49-F238E27FC236}">
                <a16:creationId xmlns:a16="http://schemas.microsoft.com/office/drawing/2014/main" id="{74E7CF69-1FF8-3A51-FD50-0B995ADA87E4}"/>
              </a:ext>
            </a:extLst>
          </p:cNvPr>
          <p:cNvSpPr txBox="1"/>
          <p:nvPr/>
        </p:nvSpPr>
        <p:spPr>
          <a:xfrm>
            <a:off x="3028950" y="4059557"/>
            <a:ext cx="790575" cy="369332"/>
          </a:xfrm>
          <a:prstGeom prst="rect">
            <a:avLst/>
          </a:prstGeom>
          <a:noFill/>
        </p:spPr>
        <p:txBody>
          <a:bodyPr wrap="square" rtlCol="0">
            <a:spAutoFit/>
          </a:bodyPr>
          <a:lstStyle/>
          <a:p>
            <a:r>
              <a:rPr lang="en-GB"/>
              <a:t>Fig 1.</a:t>
            </a:r>
          </a:p>
        </p:txBody>
      </p:sp>
      <p:sp>
        <p:nvSpPr>
          <p:cNvPr id="8" name="TextBox 7">
            <a:extLst>
              <a:ext uri="{FF2B5EF4-FFF2-40B4-BE49-F238E27FC236}">
                <a16:creationId xmlns:a16="http://schemas.microsoft.com/office/drawing/2014/main" id="{DCD8545D-45D8-CF15-D4C6-599081ADBB17}"/>
              </a:ext>
            </a:extLst>
          </p:cNvPr>
          <p:cNvSpPr txBox="1"/>
          <p:nvPr/>
        </p:nvSpPr>
        <p:spPr>
          <a:xfrm>
            <a:off x="7920996" y="4059557"/>
            <a:ext cx="790575" cy="369332"/>
          </a:xfrm>
          <a:prstGeom prst="rect">
            <a:avLst/>
          </a:prstGeom>
          <a:noFill/>
        </p:spPr>
        <p:txBody>
          <a:bodyPr wrap="square" rtlCol="0">
            <a:spAutoFit/>
          </a:bodyPr>
          <a:lstStyle/>
          <a:p>
            <a:r>
              <a:rPr lang="en-GB"/>
              <a:t>Fig 2.</a:t>
            </a:r>
          </a:p>
        </p:txBody>
      </p:sp>
      <p:pic>
        <p:nvPicPr>
          <p:cNvPr id="10" name="Picture 9">
            <a:extLst>
              <a:ext uri="{FF2B5EF4-FFF2-40B4-BE49-F238E27FC236}">
                <a16:creationId xmlns:a16="http://schemas.microsoft.com/office/drawing/2014/main" id="{94E4EE6C-ABA4-FCA3-3888-0707AB22061C}"/>
              </a:ext>
            </a:extLst>
          </p:cNvPr>
          <p:cNvPicPr>
            <a:picLocks noChangeAspect="1"/>
          </p:cNvPicPr>
          <p:nvPr/>
        </p:nvPicPr>
        <p:blipFill>
          <a:blip r:embed="rId2"/>
          <a:stretch>
            <a:fillRect/>
          </a:stretch>
        </p:blipFill>
        <p:spPr>
          <a:xfrm>
            <a:off x="952500" y="27443"/>
            <a:ext cx="4427020" cy="3979307"/>
          </a:xfrm>
          <a:prstGeom prst="rect">
            <a:avLst/>
          </a:prstGeom>
        </p:spPr>
      </p:pic>
      <p:pic>
        <p:nvPicPr>
          <p:cNvPr id="11" name="Picture 10">
            <a:extLst>
              <a:ext uri="{FF2B5EF4-FFF2-40B4-BE49-F238E27FC236}">
                <a16:creationId xmlns:a16="http://schemas.microsoft.com/office/drawing/2014/main" id="{DA5432AF-4A43-5AFA-B338-0B41ED6A94F4}"/>
              </a:ext>
            </a:extLst>
          </p:cNvPr>
          <p:cNvPicPr>
            <a:picLocks noChangeAspect="1"/>
          </p:cNvPicPr>
          <p:nvPr/>
        </p:nvPicPr>
        <p:blipFill>
          <a:blip r:embed="rId3"/>
          <a:stretch>
            <a:fillRect/>
          </a:stretch>
        </p:blipFill>
        <p:spPr>
          <a:xfrm>
            <a:off x="6103985" y="1"/>
            <a:ext cx="4419033" cy="4034192"/>
          </a:xfrm>
          <a:prstGeom prst="rect">
            <a:avLst/>
          </a:prstGeom>
        </p:spPr>
      </p:pic>
    </p:spTree>
    <p:extLst>
      <p:ext uri="{BB962C8B-B14F-4D97-AF65-F5344CB8AC3E}">
        <p14:creationId xmlns:p14="http://schemas.microsoft.com/office/powerpoint/2010/main" val="112343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138" name="Rectangle 4137">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1851C-EF5E-2B40-26DF-5C16EB4E612F}"/>
              </a:ext>
            </a:extLst>
          </p:cNvPr>
          <p:cNvSpPr>
            <a:spLocks noGrp="1"/>
          </p:cNvSpPr>
          <p:nvPr>
            <p:ph type="title"/>
          </p:nvPr>
        </p:nvSpPr>
        <p:spPr>
          <a:xfrm>
            <a:off x="784916" y="895440"/>
            <a:ext cx="5311082" cy="2162375"/>
          </a:xfrm>
        </p:spPr>
        <p:txBody>
          <a:bodyPr>
            <a:normAutofit/>
          </a:bodyPr>
          <a:lstStyle/>
          <a:p>
            <a:r>
              <a:rPr lang="en-GB"/>
              <a:t>Testing Pattern Recognition Network</a:t>
            </a:r>
          </a:p>
        </p:txBody>
      </p:sp>
      <p:cxnSp>
        <p:nvCxnSpPr>
          <p:cNvPr id="4140" name="Straight Connector 4139">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3426138"/>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104" name="Content Placeholder 4103">
            <a:extLst>
              <a:ext uri="{FF2B5EF4-FFF2-40B4-BE49-F238E27FC236}">
                <a16:creationId xmlns:a16="http://schemas.microsoft.com/office/drawing/2014/main" id="{EC07DE47-5CC7-6BB6-D87B-D08F2ADB0B73}"/>
              </a:ext>
            </a:extLst>
          </p:cNvPr>
          <p:cNvSpPr>
            <a:spLocks noGrp="1"/>
          </p:cNvSpPr>
          <p:nvPr>
            <p:ph idx="1"/>
          </p:nvPr>
        </p:nvSpPr>
        <p:spPr>
          <a:xfrm>
            <a:off x="1178775" y="3426138"/>
            <a:ext cx="4917219" cy="1135588"/>
          </a:xfrm>
        </p:spPr>
        <p:txBody>
          <a:bodyPr anchor="b">
            <a:noAutofit/>
          </a:bodyPr>
          <a:lstStyle/>
          <a:p>
            <a:r>
              <a:rPr lang="en-GB" sz="2400" b="0" i="0">
                <a:effectLst/>
                <a:latin typeface="gg sans"/>
              </a:rPr>
              <a:t>Using separate testing data</a:t>
            </a:r>
          </a:p>
          <a:p>
            <a:r>
              <a:rPr lang="en-GB" sz="2400" b="0" i="0">
                <a:effectLst/>
                <a:latin typeface="gg sans"/>
              </a:rPr>
              <a:t>Accuracy: ~46%</a:t>
            </a:r>
            <a:endParaRPr lang="en-US" sz="2400"/>
          </a:p>
        </p:txBody>
      </p:sp>
      <p:pic>
        <p:nvPicPr>
          <p:cNvPr id="3" name="Picture 10" descr="Image">
            <a:extLst>
              <a:ext uri="{FF2B5EF4-FFF2-40B4-BE49-F238E27FC236}">
                <a16:creationId xmlns:a16="http://schemas.microsoft.com/office/drawing/2014/main" id="{2D86AAC7-81DF-4745-D270-BA1D1FD8D2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4" y="608772"/>
            <a:ext cx="5887324" cy="563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47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849760" y="876302"/>
            <a:ext cx="10427840" cy="1086056"/>
          </a:xfrm>
        </p:spPr>
        <p:txBody>
          <a:bodyPr>
            <a:normAutofit/>
          </a:bodyPr>
          <a:lstStyle/>
          <a:p>
            <a:r>
              <a:rPr lang="en-US">
                <a:ea typeface="+mj-lt"/>
                <a:cs typeface="+mj-lt"/>
              </a:rPr>
              <a:t>Why convolutional neural network?</a:t>
            </a:r>
            <a:endParaRPr lang="en-GB"/>
          </a:p>
        </p:txBody>
      </p:sp>
      <p:cxnSp>
        <p:nvCxnSpPr>
          <p:cNvPr id="22" name="Straight Connector 2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8673A18C-574C-CCD3-8540-A4AA1A9558C5}"/>
              </a:ext>
            </a:extLst>
          </p:cNvPr>
          <p:cNvGraphicFramePr>
            <a:graphicFrameLocks noGrp="1"/>
          </p:cNvGraphicFramePr>
          <p:nvPr>
            <p:ph idx="1"/>
            <p:extLst>
              <p:ext uri="{D42A27DB-BD31-4B8C-83A1-F6EECF244321}">
                <p14:modId xmlns:p14="http://schemas.microsoft.com/office/powerpoint/2010/main" val="2818973572"/>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185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Abstract background of mesh on pink">
            <a:extLst>
              <a:ext uri="{FF2B5EF4-FFF2-40B4-BE49-F238E27FC236}">
                <a16:creationId xmlns:a16="http://schemas.microsoft.com/office/drawing/2014/main" id="{1BFE5C67-E875-0006-27E0-7BB438EF0CB2}"/>
              </a:ext>
            </a:extLst>
          </p:cNvPr>
          <p:cNvPicPr>
            <a:picLocks noChangeAspect="1"/>
          </p:cNvPicPr>
          <p:nvPr/>
        </p:nvPicPr>
        <p:blipFill rotWithShape="1">
          <a:blip r:embed="rId2">
            <a:alphaModFix amt="40000"/>
          </a:blip>
          <a:srcRect t="918" r="-2" b="14685"/>
          <a:stretch/>
        </p:blipFill>
        <p:spPr>
          <a:xfrm>
            <a:off x="6822" y="10"/>
            <a:ext cx="12191999" cy="6857990"/>
          </a:xfrm>
          <a:prstGeom prst="rect">
            <a:avLst/>
          </a:prstGeom>
        </p:spPr>
      </p:pic>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2629691" y="1256045"/>
            <a:ext cx="6962052" cy="1884207"/>
          </a:xfrm>
        </p:spPr>
        <p:txBody>
          <a:bodyPr vert="horz" lIns="91440" tIns="45720" rIns="91440" bIns="45720" rtlCol="0" anchor="b">
            <a:normAutofit/>
          </a:bodyPr>
          <a:lstStyle/>
          <a:p>
            <a:pPr algn="ctr"/>
            <a:r>
              <a:rPr lang="en-US" sz="4800">
                <a:solidFill>
                  <a:srgbClr val="FFFFFF"/>
                </a:solidFill>
              </a:rPr>
              <a:t>Different Network Layers</a:t>
            </a:r>
          </a:p>
        </p:txBody>
      </p:sp>
      <p:cxnSp>
        <p:nvCxnSpPr>
          <p:cNvPr id="19" name="Straight Connector 11">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764593" y="895440"/>
            <a:ext cx="4569407" cy="1560083"/>
          </a:xfrm>
        </p:spPr>
        <p:txBody>
          <a:bodyPr>
            <a:normAutofit/>
          </a:bodyPr>
          <a:lstStyle/>
          <a:p>
            <a:r>
              <a:rPr lang="en-US">
                <a:ea typeface="+mj-lt"/>
                <a:cs typeface="+mj-lt"/>
              </a:rPr>
              <a:t>Convolutional layer</a:t>
            </a:r>
            <a:endParaRPr lang="en-GB"/>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1570033" y="2753546"/>
            <a:ext cx="3746928" cy="3402555"/>
          </a:xfrm>
        </p:spPr>
        <p:txBody>
          <a:bodyPr anchor="t">
            <a:normAutofit/>
          </a:bodyPr>
          <a:lstStyle/>
          <a:p>
            <a:pPr>
              <a:lnSpc>
                <a:spcPct val="110000"/>
              </a:lnSpc>
            </a:pPr>
            <a:r>
              <a:rPr lang="en-US" sz="1600">
                <a:ea typeface="+mn-lt"/>
                <a:cs typeface="+mn-lt"/>
              </a:rPr>
              <a:t>The convolutional layer determines the weighted sum of a specified number of pixels and passes these onto the next layer</a:t>
            </a:r>
          </a:p>
          <a:p>
            <a:pPr>
              <a:lnSpc>
                <a:spcPct val="110000"/>
              </a:lnSpc>
            </a:pPr>
            <a:r>
              <a:rPr lang="en-US" sz="1600">
                <a:ea typeface="+mn-lt"/>
                <a:cs typeface="+mn-lt"/>
              </a:rPr>
              <a:t>The rate at which this weighted sum traverses through the pixel data is indicated by the stride length. </a:t>
            </a:r>
          </a:p>
          <a:p>
            <a:pPr>
              <a:lnSpc>
                <a:spcPct val="110000"/>
              </a:lnSpc>
            </a:pPr>
            <a:r>
              <a:rPr lang="en-US" sz="1600" i="1">
                <a:ea typeface="+mn-lt"/>
                <a:cs typeface="+mn-lt"/>
              </a:rPr>
              <a:t>A stride length of 2 indicates the average sum window moves by two pixels each time.</a:t>
            </a:r>
            <a:endParaRPr lang="en-US" sz="1600">
              <a:cs typeface="Calibri" panose="020F0502020204030204"/>
            </a:endParaRPr>
          </a:p>
          <a:p>
            <a:pPr marL="0" indent="0">
              <a:lnSpc>
                <a:spcPct val="110000"/>
              </a:lnSpc>
              <a:buNone/>
            </a:pPr>
            <a:endParaRPr lang="en-GB" sz="1600"/>
          </a:p>
        </p:txBody>
      </p:sp>
      <p:pic>
        <p:nvPicPr>
          <p:cNvPr id="5" name="Picture 4" descr="A picture containing background pattern&#10;&#10;Description automatically generated">
            <a:extLst>
              <a:ext uri="{FF2B5EF4-FFF2-40B4-BE49-F238E27FC236}">
                <a16:creationId xmlns:a16="http://schemas.microsoft.com/office/drawing/2014/main" id="{60F30224-5F6C-501A-1D93-98BF5B96F4D2}"/>
              </a:ext>
            </a:extLst>
          </p:cNvPr>
          <p:cNvPicPr>
            <a:picLocks noChangeAspect="1"/>
          </p:cNvPicPr>
          <p:nvPr/>
        </p:nvPicPr>
        <p:blipFill rotWithShape="1">
          <a:blip r:embed="rId2"/>
          <a:srcRect t="7787" b="7787"/>
          <a:stretch/>
        </p:blipFill>
        <p:spPr>
          <a:xfrm>
            <a:off x="6286500" y="410895"/>
            <a:ext cx="5368274" cy="6036209"/>
          </a:xfrm>
          <a:prstGeom prst="rect">
            <a:avLst/>
          </a:prstGeom>
        </p:spPr>
      </p:pic>
    </p:spTree>
    <p:extLst>
      <p:ext uri="{BB962C8B-B14F-4D97-AF65-F5344CB8AC3E}">
        <p14:creationId xmlns:p14="http://schemas.microsoft.com/office/powerpoint/2010/main" val="3493369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US">
                <a:ea typeface="+mj-lt"/>
                <a:cs typeface="+mj-lt"/>
              </a:rPr>
              <a:t>The </a:t>
            </a:r>
            <a:r>
              <a:rPr lang="en-US" err="1">
                <a:ea typeface="+mj-lt"/>
                <a:cs typeface="+mj-lt"/>
              </a:rPr>
              <a:t>ReLu</a:t>
            </a:r>
            <a:r>
              <a:rPr lang="en-US">
                <a:ea typeface="+mj-lt"/>
                <a:cs typeface="+mj-lt"/>
              </a:rPr>
              <a:t> Layer</a:t>
            </a:r>
            <a:endParaRPr lang="en-GB"/>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849758" y="2065984"/>
            <a:ext cx="6491841" cy="3903298"/>
          </a:xfrm>
        </p:spPr>
        <p:txBody>
          <a:bodyPr>
            <a:normAutofit/>
          </a:bodyPr>
          <a:lstStyle/>
          <a:p>
            <a:r>
              <a:rPr lang="en-US">
                <a:ea typeface="+mn-lt"/>
                <a:cs typeface="+mn-lt"/>
              </a:rPr>
              <a:t>The </a:t>
            </a:r>
            <a:r>
              <a:rPr lang="en-US" err="1">
                <a:ea typeface="+mn-lt"/>
                <a:cs typeface="+mn-lt"/>
              </a:rPr>
              <a:t>Relu</a:t>
            </a:r>
            <a:r>
              <a:rPr lang="en-US">
                <a:ea typeface="+mn-lt"/>
                <a:cs typeface="+mn-lt"/>
              </a:rPr>
              <a:t> activation function is the most popular</a:t>
            </a:r>
            <a:endParaRPr lang="en-US"/>
          </a:p>
          <a:p>
            <a:r>
              <a:rPr lang="en-US">
                <a:ea typeface="+mn-lt"/>
                <a:cs typeface="+mn-lt"/>
              </a:rPr>
              <a:t>Sets the value returned by a node to 0 if it is below zero, else it returns the nodes value</a:t>
            </a:r>
            <a:endParaRPr lang="en-US"/>
          </a:p>
          <a:p>
            <a:r>
              <a:rPr lang="en-US">
                <a:ea typeface="+mn-lt"/>
                <a:cs typeface="+mn-lt"/>
              </a:rPr>
              <a:t>The vanishing gradient problem experienced by the hyperbolic tangent and sigmoid function makes </a:t>
            </a:r>
            <a:r>
              <a:rPr lang="en-US" err="1">
                <a:ea typeface="+mn-lt"/>
                <a:cs typeface="+mn-lt"/>
              </a:rPr>
              <a:t>Relu</a:t>
            </a:r>
            <a:r>
              <a:rPr lang="en-US">
                <a:ea typeface="+mn-lt"/>
                <a:cs typeface="+mn-lt"/>
              </a:rPr>
              <a:t> a better option where updates to the neural network become insignificant as the gradient of the activation function decreases</a:t>
            </a:r>
            <a:endParaRPr lang="en-US"/>
          </a:p>
          <a:p>
            <a:pPr marL="0" indent="0">
              <a:buNone/>
            </a:pPr>
            <a:endParaRPr lang="en-GB"/>
          </a:p>
        </p:txBody>
      </p:sp>
      <p:pic>
        <p:nvPicPr>
          <p:cNvPr id="4" name="Picture 4" descr="Chart, line chart&#10;&#10;Description automatically generated">
            <a:extLst>
              <a:ext uri="{FF2B5EF4-FFF2-40B4-BE49-F238E27FC236}">
                <a16:creationId xmlns:a16="http://schemas.microsoft.com/office/drawing/2014/main" id="{655AF21C-A178-7698-670A-22F72FFCD14C}"/>
              </a:ext>
            </a:extLst>
          </p:cNvPr>
          <p:cNvPicPr>
            <a:picLocks noChangeAspect="1"/>
          </p:cNvPicPr>
          <p:nvPr/>
        </p:nvPicPr>
        <p:blipFill>
          <a:blip r:embed="rId2"/>
          <a:stretch>
            <a:fillRect/>
          </a:stretch>
        </p:blipFill>
        <p:spPr>
          <a:xfrm>
            <a:off x="7340400" y="2338315"/>
            <a:ext cx="3997200" cy="2799371"/>
          </a:xfrm>
          <a:prstGeom prst="rect">
            <a:avLst/>
          </a:prstGeom>
        </p:spPr>
      </p:pic>
    </p:spTree>
    <p:extLst>
      <p:ext uri="{BB962C8B-B14F-4D97-AF65-F5344CB8AC3E}">
        <p14:creationId xmlns:p14="http://schemas.microsoft.com/office/powerpoint/2010/main" val="219586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US" err="1">
                <a:ea typeface="+mj-lt"/>
                <a:cs typeface="+mj-lt"/>
              </a:rPr>
              <a:t>Maxpooling</a:t>
            </a:r>
            <a:r>
              <a:rPr lang="en-US">
                <a:ea typeface="+mj-lt"/>
                <a:cs typeface="+mj-lt"/>
              </a:rPr>
              <a:t> Layer</a:t>
            </a:r>
            <a:endParaRPr lang="en-GB"/>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p:txBody>
          <a:bodyPr>
            <a:normAutofit/>
          </a:bodyPr>
          <a:lstStyle/>
          <a:p>
            <a:r>
              <a:rPr lang="en-US">
                <a:ea typeface="+mn-lt"/>
                <a:cs typeface="+mn-lt"/>
              </a:rPr>
              <a:t>The purpose of the </a:t>
            </a:r>
            <a:r>
              <a:rPr lang="en-US" err="1">
                <a:ea typeface="+mn-lt"/>
                <a:cs typeface="+mn-lt"/>
              </a:rPr>
              <a:t>maxpooling</a:t>
            </a:r>
            <a:r>
              <a:rPr lang="en-US">
                <a:ea typeface="+mn-lt"/>
                <a:cs typeface="+mn-lt"/>
              </a:rPr>
              <a:t> layer is to take the most important features of the input and output these to the next layer. </a:t>
            </a:r>
            <a:endParaRPr lang="en-US"/>
          </a:p>
          <a:p>
            <a:r>
              <a:rPr lang="en-US">
                <a:ea typeface="+mn-lt"/>
                <a:cs typeface="+mn-lt"/>
              </a:rPr>
              <a:t>The difference between this and convolution is that this layers output is not sensitive to the location of the feature within the input, reducing this sensitivity makes the network more robust</a:t>
            </a:r>
            <a:endParaRPr lang="en-US"/>
          </a:p>
          <a:p>
            <a:pPr marL="0" indent="0">
              <a:buNone/>
            </a:pPr>
            <a:endParaRPr lang="en-GB"/>
          </a:p>
        </p:txBody>
      </p:sp>
    </p:spTree>
    <p:extLst>
      <p:ext uri="{BB962C8B-B14F-4D97-AF65-F5344CB8AC3E}">
        <p14:creationId xmlns:p14="http://schemas.microsoft.com/office/powerpoint/2010/main" val="1214521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764593" y="895440"/>
            <a:ext cx="4569407" cy="1560083"/>
          </a:xfrm>
        </p:spPr>
        <p:txBody>
          <a:bodyPr>
            <a:normAutofit/>
          </a:bodyPr>
          <a:lstStyle/>
          <a:p>
            <a:r>
              <a:rPr lang="en-US">
                <a:ea typeface="+mj-lt"/>
                <a:cs typeface="+mj-lt"/>
              </a:rPr>
              <a:t>The Dropout Layer</a:t>
            </a:r>
            <a:endParaRPr lang="en-GB"/>
          </a:p>
        </p:txBody>
      </p:sp>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1570033" y="2753546"/>
            <a:ext cx="3746928" cy="3402555"/>
          </a:xfrm>
        </p:spPr>
        <p:txBody>
          <a:bodyPr anchor="t">
            <a:normAutofit/>
          </a:bodyPr>
          <a:lstStyle/>
          <a:p>
            <a:pPr>
              <a:lnSpc>
                <a:spcPct val="110000"/>
              </a:lnSpc>
            </a:pPr>
            <a:r>
              <a:rPr lang="en-US" sz="1600">
                <a:ea typeface="+mn-lt"/>
                <a:cs typeface="+mn-lt"/>
              </a:rPr>
              <a:t>The purpose of this layer is to ‘nullify’ the output of random neurons with a given probability</a:t>
            </a:r>
            <a:endParaRPr lang="en-US" sz="1600"/>
          </a:p>
          <a:p>
            <a:pPr>
              <a:lnSpc>
                <a:spcPct val="110000"/>
              </a:lnSpc>
            </a:pPr>
            <a:r>
              <a:rPr lang="en-US" sz="1600">
                <a:ea typeface="+mn-lt"/>
                <a:cs typeface="+mn-lt"/>
              </a:rPr>
              <a:t>This ensures that the network does not overfit to minor details that are picked up from the output of the previous layer</a:t>
            </a:r>
            <a:endParaRPr lang="en-US" sz="1600"/>
          </a:p>
          <a:p>
            <a:pPr>
              <a:lnSpc>
                <a:spcPct val="110000"/>
              </a:lnSpc>
            </a:pPr>
            <a:r>
              <a:rPr lang="en-US" sz="1600">
                <a:ea typeface="+mn-lt"/>
                <a:cs typeface="+mn-lt"/>
              </a:rPr>
              <a:t>Making data associated to classes in the network more generic makes the predictions more robust to minor irrelevant changes in input</a:t>
            </a:r>
            <a:endParaRPr lang="en-US" sz="1600"/>
          </a:p>
          <a:p>
            <a:pPr marL="0" indent="0">
              <a:lnSpc>
                <a:spcPct val="110000"/>
              </a:lnSpc>
              <a:buNone/>
            </a:pPr>
            <a:endParaRPr lang="en-GB" sz="1600"/>
          </a:p>
        </p:txBody>
      </p:sp>
      <p:pic>
        <p:nvPicPr>
          <p:cNvPr id="5" name="Picture 4" descr="Human brain nerve cells">
            <a:extLst>
              <a:ext uri="{FF2B5EF4-FFF2-40B4-BE49-F238E27FC236}">
                <a16:creationId xmlns:a16="http://schemas.microsoft.com/office/drawing/2014/main" id="{CB2CDC65-2B4B-DC69-BC54-11AE49D2A650}"/>
              </a:ext>
            </a:extLst>
          </p:cNvPr>
          <p:cNvPicPr>
            <a:picLocks noChangeAspect="1"/>
          </p:cNvPicPr>
          <p:nvPr/>
        </p:nvPicPr>
        <p:blipFill rotWithShape="1">
          <a:blip r:embed="rId2"/>
          <a:srcRect l="7346" r="26033" b="8"/>
          <a:stretch/>
        </p:blipFill>
        <p:spPr>
          <a:xfrm>
            <a:off x="6096000" y="-16591"/>
            <a:ext cx="6107073" cy="6874591"/>
          </a:xfrm>
          <a:prstGeom prst="rect">
            <a:avLst/>
          </a:prstGeom>
        </p:spPr>
      </p:pic>
    </p:spTree>
    <p:extLst>
      <p:ext uri="{BB962C8B-B14F-4D97-AF65-F5344CB8AC3E}">
        <p14:creationId xmlns:p14="http://schemas.microsoft.com/office/powerpoint/2010/main" val="4040629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952500" y="5232732"/>
            <a:ext cx="10325100" cy="1014686"/>
          </a:xfrm>
        </p:spPr>
        <p:txBody>
          <a:bodyPr anchor="ctr">
            <a:normAutofit/>
          </a:bodyPr>
          <a:lstStyle/>
          <a:p>
            <a:r>
              <a:rPr lang="en-US">
                <a:ea typeface="+mj-lt"/>
                <a:cs typeface="+mj-lt"/>
              </a:rPr>
              <a:t>Training Settings</a:t>
            </a:r>
            <a:endParaRPr lang="en-GB"/>
          </a:p>
        </p:txBody>
      </p:sp>
      <p:cxnSp>
        <p:nvCxnSpPr>
          <p:cNvPr id="12" name="Straight Connector 15">
            <a:extLst>
              <a:ext uri="{FF2B5EF4-FFF2-40B4-BE49-F238E27FC236}">
                <a16:creationId xmlns:a16="http://schemas.microsoft.com/office/drawing/2014/main" id="{8E57A079-B0CE-4BF7-B690-DF295898D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D8D3FBDF-CC40-CE0F-CDA6-6135A19C5ECC}"/>
              </a:ext>
            </a:extLst>
          </p:cNvPr>
          <p:cNvGraphicFramePr>
            <a:graphicFrameLocks noGrp="1"/>
          </p:cNvGraphicFramePr>
          <p:nvPr>
            <p:ph idx="1"/>
            <p:extLst>
              <p:ext uri="{D42A27DB-BD31-4B8C-83A1-F6EECF244321}">
                <p14:modId xmlns:p14="http://schemas.microsoft.com/office/powerpoint/2010/main" val="3128113994"/>
              </p:ext>
            </p:extLst>
          </p:nvPr>
        </p:nvGraphicFramePr>
        <p:xfrm>
          <a:off x="952500" y="152403"/>
          <a:ext cx="10325100" cy="491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63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GB"/>
              <a:t>Testing</a:t>
            </a:r>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p:txBody>
          <a:bodyPr>
            <a:normAutofit/>
          </a:bodyPr>
          <a:lstStyle/>
          <a:p>
            <a:r>
              <a:rPr lang="en-GB"/>
              <a:t>Validation results are a good indicator for overall accuracy (Mostly 70% </a:t>
            </a:r>
            <a:r>
              <a:rPr lang="en-GB" err="1"/>
              <a:t>datasplit</a:t>
            </a:r>
            <a:r>
              <a:rPr lang="en-GB"/>
              <a:t>)</a:t>
            </a:r>
          </a:p>
          <a:p>
            <a:r>
              <a:rPr lang="en-GB"/>
              <a:t>Static Testing – Separate testing data collected and processed at the same time as the initial training data. Suitable for network input</a:t>
            </a:r>
          </a:p>
          <a:p>
            <a:r>
              <a:rPr lang="en-GB"/>
              <a:t>Static Testing mostly provided accuracy levels around 67-75% (random nature due to shuffling)</a:t>
            </a:r>
          </a:p>
          <a:p>
            <a:r>
              <a:rPr lang="en-GB"/>
              <a:t>Live Testing – Live webcam input</a:t>
            </a:r>
          </a:p>
        </p:txBody>
      </p:sp>
    </p:spTree>
    <p:extLst>
      <p:ext uri="{BB962C8B-B14F-4D97-AF65-F5344CB8AC3E}">
        <p14:creationId xmlns:p14="http://schemas.microsoft.com/office/powerpoint/2010/main" val="670422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9" name="Rectangle 1032">
            <a:extLst>
              <a:ext uri="{FF2B5EF4-FFF2-40B4-BE49-F238E27FC236}">
                <a16:creationId xmlns:a16="http://schemas.microsoft.com/office/drawing/2014/main" id="{95F6C49D-6EFC-4F5A-87F0-18CF52E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ign Language MNIST classifier - acc. 99.78% 👌 | Kaggle">
            <a:extLst>
              <a:ext uri="{FF2B5EF4-FFF2-40B4-BE49-F238E27FC236}">
                <a16:creationId xmlns:a16="http://schemas.microsoft.com/office/drawing/2014/main" id="{7D63800C-48B4-F225-5A2E-0ABBAB97B6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92" r="18752"/>
          <a:stretch/>
        </p:blipFill>
        <p:spPr bwMode="auto">
          <a:xfrm>
            <a:off x="1"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4">
            <a:extLst>
              <a:ext uri="{FF2B5EF4-FFF2-40B4-BE49-F238E27FC236}">
                <a16:creationId xmlns:a16="http://schemas.microsoft.com/office/drawing/2014/main" id="{7DFF1406-B47A-4A4A-B1C2-DA1ECF5D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496"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01EF66-BA55-8670-0334-2B99D08DF626}"/>
              </a:ext>
            </a:extLst>
          </p:cNvPr>
          <p:cNvSpPr>
            <a:spLocks noGrp="1"/>
          </p:cNvSpPr>
          <p:nvPr>
            <p:ph type="title"/>
          </p:nvPr>
        </p:nvSpPr>
        <p:spPr>
          <a:xfrm>
            <a:off x="1361814" y="2080471"/>
            <a:ext cx="3372375" cy="3456264"/>
          </a:xfrm>
        </p:spPr>
        <p:txBody>
          <a:bodyPr anchor="ctr">
            <a:normAutofit/>
          </a:bodyPr>
          <a:lstStyle/>
          <a:p>
            <a:pPr algn="ctr"/>
            <a:r>
              <a:rPr lang="en-GB">
                <a:solidFill>
                  <a:srgbClr val="FFFFFF"/>
                </a:solidFill>
              </a:rPr>
              <a:t>Detecting ASL Hand Gestures</a:t>
            </a:r>
          </a:p>
        </p:txBody>
      </p:sp>
      <p:sp>
        <p:nvSpPr>
          <p:cNvPr id="1030" name="Content Placeholder 1029">
            <a:extLst>
              <a:ext uri="{FF2B5EF4-FFF2-40B4-BE49-F238E27FC236}">
                <a16:creationId xmlns:a16="http://schemas.microsoft.com/office/drawing/2014/main" id="{EA440F17-C3CA-B64C-E6B6-C35EFF5C2D19}"/>
              </a:ext>
            </a:extLst>
          </p:cNvPr>
          <p:cNvSpPr>
            <a:spLocks noGrp="1"/>
          </p:cNvSpPr>
          <p:nvPr>
            <p:ph idx="1"/>
          </p:nvPr>
        </p:nvSpPr>
        <p:spPr>
          <a:xfrm>
            <a:off x="6858000" y="876300"/>
            <a:ext cx="4419599" cy="5181600"/>
          </a:xfrm>
        </p:spPr>
        <p:txBody>
          <a:bodyPr anchor="ctr">
            <a:normAutofit/>
          </a:bodyPr>
          <a:lstStyle/>
          <a:p>
            <a:r>
              <a:rPr lang="en-US"/>
              <a:t>Detecting the Letters of the American Sign Language (ASL) Gestures</a:t>
            </a:r>
          </a:p>
          <a:p>
            <a:r>
              <a:rPr lang="en-US"/>
              <a:t>Performance accuracy:  ~98%</a:t>
            </a:r>
          </a:p>
          <a:p>
            <a:r>
              <a:rPr lang="en-US"/>
              <a:t>Excluding similar letter/patterns </a:t>
            </a:r>
          </a:p>
          <a:p>
            <a:endParaRPr lang="en-US"/>
          </a:p>
        </p:txBody>
      </p:sp>
    </p:spTree>
    <p:extLst>
      <p:ext uri="{BB962C8B-B14F-4D97-AF65-F5344CB8AC3E}">
        <p14:creationId xmlns:p14="http://schemas.microsoft.com/office/powerpoint/2010/main" val="424355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849760" y="876302"/>
            <a:ext cx="10427840" cy="1086056"/>
          </a:xfrm>
        </p:spPr>
        <p:txBody>
          <a:bodyPr>
            <a:normAutofit/>
          </a:bodyPr>
          <a:lstStyle/>
          <a:p>
            <a:r>
              <a:rPr lang="en-GB"/>
              <a:t>Final Product</a:t>
            </a:r>
          </a:p>
        </p:txBody>
      </p:sp>
      <p:cxnSp>
        <p:nvCxnSpPr>
          <p:cNvPr id="27" name="Straight Connector 26">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C889B581-D532-327E-5FF3-BB25672F27FB}"/>
              </a:ext>
            </a:extLst>
          </p:cNvPr>
          <p:cNvGraphicFramePr>
            <a:graphicFrameLocks noGrp="1"/>
          </p:cNvGraphicFramePr>
          <p:nvPr>
            <p:ph idx="1"/>
            <p:extLst>
              <p:ext uri="{D42A27DB-BD31-4B8C-83A1-F6EECF244321}">
                <p14:modId xmlns:p14="http://schemas.microsoft.com/office/powerpoint/2010/main" val="2963866493"/>
              </p:ext>
            </p:extLst>
          </p:nvPr>
        </p:nvGraphicFramePr>
        <p:xfrm>
          <a:off x="337457" y="2307773"/>
          <a:ext cx="11723914" cy="3820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537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GB"/>
              <a:t>Difficulties, Considerations, Conclusions</a:t>
            </a:r>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p:txBody>
          <a:bodyPr>
            <a:normAutofit/>
          </a:bodyPr>
          <a:lstStyle/>
          <a:p>
            <a:r>
              <a:rPr lang="en-GB"/>
              <a:t>Contrasting backgrounds for masks</a:t>
            </a:r>
          </a:p>
          <a:p>
            <a:r>
              <a:rPr lang="en-GB"/>
              <a:t>Dealing with different skin tones</a:t>
            </a:r>
          </a:p>
          <a:p>
            <a:r>
              <a:rPr lang="en-GB"/>
              <a:t>Considered feature detection (SURF, ORB etc) - unreliable</a:t>
            </a:r>
          </a:p>
          <a:p>
            <a:r>
              <a:rPr lang="en-GB"/>
              <a:t>Similarities between certain letters</a:t>
            </a:r>
          </a:p>
          <a:p>
            <a:r>
              <a:rPr lang="en-GB"/>
              <a:t>Image Pyramid Scaling</a:t>
            </a:r>
          </a:p>
          <a:p>
            <a:pPr marL="0" indent="0">
              <a:buNone/>
            </a:pPr>
            <a:endParaRPr lang="en-GB"/>
          </a:p>
        </p:txBody>
      </p:sp>
    </p:spTree>
    <p:extLst>
      <p:ext uri="{BB962C8B-B14F-4D97-AF65-F5344CB8AC3E}">
        <p14:creationId xmlns:p14="http://schemas.microsoft.com/office/powerpoint/2010/main" val="4208080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0DD-DE38-EC01-0AB3-CBAF5343CA40}"/>
              </a:ext>
            </a:extLst>
          </p:cNvPr>
          <p:cNvSpPr>
            <a:spLocks noGrp="1"/>
          </p:cNvSpPr>
          <p:nvPr>
            <p:ph type="title"/>
          </p:nvPr>
        </p:nvSpPr>
        <p:spPr/>
        <p:txBody>
          <a:bodyPr/>
          <a:lstStyle/>
          <a:p>
            <a:r>
              <a:rPr lang="en-GB"/>
              <a:t>Alternative Methods</a:t>
            </a:r>
          </a:p>
        </p:txBody>
      </p:sp>
      <p:sp>
        <p:nvSpPr>
          <p:cNvPr id="3" name="Content Placeholder 2">
            <a:extLst>
              <a:ext uri="{FF2B5EF4-FFF2-40B4-BE49-F238E27FC236}">
                <a16:creationId xmlns:a16="http://schemas.microsoft.com/office/drawing/2014/main" id="{195F2C8F-877A-A98D-3FD2-F160AA0365EC}"/>
              </a:ext>
            </a:extLst>
          </p:cNvPr>
          <p:cNvSpPr>
            <a:spLocks noGrp="1"/>
          </p:cNvSpPr>
          <p:nvPr>
            <p:ph idx="1"/>
          </p:nvPr>
        </p:nvSpPr>
        <p:spPr/>
        <p:txBody>
          <a:bodyPr/>
          <a:lstStyle/>
          <a:p>
            <a:r>
              <a:rPr lang="en-GB"/>
              <a:t>Harris Feature Detector</a:t>
            </a:r>
          </a:p>
          <a:p>
            <a:r>
              <a:rPr lang="en-GB"/>
              <a:t>Histogram of Oriented Gradients (HOG)</a:t>
            </a:r>
          </a:p>
          <a:p>
            <a:r>
              <a:rPr lang="en-GB"/>
              <a:t>SURF Feature Detection</a:t>
            </a:r>
          </a:p>
        </p:txBody>
      </p:sp>
    </p:spTree>
    <p:extLst>
      <p:ext uri="{BB962C8B-B14F-4D97-AF65-F5344CB8AC3E}">
        <p14:creationId xmlns:p14="http://schemas.microsoft.com/office/powerpoint/2010/main" val="110580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0DD-DE38-EC01-0AB3-CBAF5343CA40}"/>
              </a:ext>
            </a:extLst>
          </p:cNvPr>
          <p:cNvSpPr>
            <a:spLocks noGrp="1"/>
          </p:cNvSpPr>
          <p:nvPr>
            <p:ph type="title"/>
          </p:nvPr>
        </p:nvSpPr>
        <p:spPr/>
        <p:txBody>
          <a:bodyPr/>
          <a:lstStyle/>
          <a:p>
            <a:r>
              <a:rPr lang="en-GB"/>
              <a:t>Live Demo</a:t>
            </a:r>
          </a:p>
        </p:txBody>
      </p:sp>
      <p:sp>
        <p:nvSpPr>
          <p:cNvPr id="3" name="Content Placeholder 2">
            <a:extLst>
              <a:ext uri="{FF2B5EF4-FFF2-40B4-BE49-F238E27FC236}">
                <a16:creationId xmlns:a16="http://schemas.microsoft.com/office/drawing/2014/main" id="{195F2C8F-877A-A98D-3FD2-F160AA0365E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50110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31"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2"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8155A-F07F-D62F-BC95-70FDCFF87F0B}"/>
              </a:ext>
            </a:extLst>
          </p:cNvPr>
          <p:cNvSpPr>
            <a:spLocks noGrp="1"/>
          </p:cNvSpPr>
          <p:nvPr>
            <p:ph type="title"/>
          </p:nvPr>
        </p:nvSpPr>
        <p:spPr>
          <a:xfrm>
            <a:off x="889570" y="5209099"/>
            <a:ext cx="10388030" cy="981633"/>
          </a:xfrm>
        </p:spPr>
        <p:txBody>
          <a:bodyPr vert="horz" lIns="91440" tIns="45720" rIns="91440" bIns="45720" rtlCol="0" anchor="ctr">
            <a:normAutofit/>
          </a:bodyPr>
          <a:lstStyle/>
          <a:p>
            <a:r>
              <a:rPr lang="en-US" sz="4800"/>
              <a:t>Demo Video </a:t>
            </a:r>
          </a:p>
        </p:txBody>
      </p:sp>
      <p:sp>
        <p:nvSpPr>
          <p:cNvPr id="3" name="Content Placeholder 2">
            <a:extLst>
              <a:ext uri="{FF2B5EF4-FFF2-40B4-BE49-F238E27FC236}">
                <a16:creationId xmlns:a16="http://schemas.microsoft.com/office/drawing/2014/main" id="{E7545C73-C937-5E0F-0BB6-1D5B752797F0}"/>
              </a:ext>
            </a:extLst>
          </p:cNvPr>
          <p:cNvSpPr>
            <a:spLocks noGrp="1"/>
          </p:cNvSpPr>
          <p:nvPr>
            <p:ph idx="1"/>
          </p:nvPr>
        </p:nvSpPr>
        <p:spPr>
          <a:xfrm>
            <a:off x="8981683" y="3511494"/>
            <a:ext cx="3001274" cy="1459933"/>
          </a:xfrm>
        </p:spPr>
        <p:txBody>
          <a:bodyPr vert="horz" lIns="91440" tIns="45720" rIns="91440" bIns="45720" rtlCol="0" anchor="b">
            <a:normAutofit/>
          </a:bodyPr>
          <a:lstStyle/>
          <a:p>
            <a:pPr marL="0" indent="0" algn="r">
              <a:buNone/>
            </a:pPr>
            <a:r>
              <a:rPr lang="en-US" sz="1800" cap="all" spc="300"/>
              <a:t>Early version with outdated user interface *</a:t>
            </a:r>
          </a:p>
        </p:txBody>
      </p:sp>
      <p:pic>
        <p:nvPicPr>
          <p:cNvPr id="4" name="vidmov1">
            <a:hlinkClick r:id="" action="ppaction://media"/>
            <a:extLst>
              <a:ext uri="{FF2B5EF4-FFF2-40B4-BE49-F238E27FC236}">
                <a16:creationId xmlns:a16="http://schemas.microsoft.com/office/drawing/2014/main" id="{C94076AD-A9AC-3B16-DE69-72CDA9BB57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498" y="277978"/>
            <a:ext cx="7428719" cy="4810095"/>
          </a:xfrm>
          <a:prstGeom prst="rect">
            <a:avLst/>
          </a:prstGeom>
        </p:spPr>
      </p:pic>
      <p:cxnSp>
        <p:nvCxnSpPr>
          <p:cNvPr id="33" name="Straight Connector 1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5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0D9C0-6B3D-AAAB-8E2F-F21D9CF1A3F0}"/>
              </a:ext>
            </a:extLst>
          </p:cNvPr>
          <p:cNvSpPr>
            <a:spLocks noGrp="1"/>
          </p:cNvSpPr>
          <p:nvPr>
            <p:ph type="title"/>
          </p:nvPr>
        </p:nvSpPr>
        <p:spPr>
          <a:xfrm>
            <a:off x="952500" y="885039"/>
            <a:ext cx="5262778" cy="1570485"/>
          </a:xfrm>
        </p:spPr>
        <p:txBody>
          <a:bodyPr anchor="b">
            <a:normAutofit/>
          </a:bodyPr>
          <a:lstStyle/>
          <a:p>
            <a:r>
              <a:rPr lang="en-GB"/>
              <a:t>Dataset Decision</a:t>
            </a:r>
          </a:p>
        </p:txBody>
      </p:sp>
      <p:sp>
        <p:nvSpPr>
          <p:cNvPr id="3" name="Content Placeholder 2">
            <a:extLst>
              <a:ext uri="{FF2B5EF4-FFF2-40B4-BE49-F238E27FC236}">
                <a16:creationId xmlns:a16="http://schemas.microsoft.com/office/drawing/2014/main" id="{9919E7ED-540E-7C65-BFD6-FB748B99D744}"/>
              </a:ext>
            </a:extLst>
          </p:cNvPr>
          <p:cNvSpPr>
            <a:spLocks noGrp="1"/>
          </p:cNvSpPr>
          <p:nvPr>
            <p:ph idx="1"/>
          </p:nvPr>
        </p:nvSpPr>
        <p:spPr>
          <a:xfrm>
            <a:off x="952500" y="2813959"/>
            <a:ext cx="5262778" cy="3159001"/>
          </a:xfrm>
        </p:spPr>
        <p:txBody>
          <a:bodyPr anchor="t">
            <a:normAutofit/>
          </a:bodyPr>
          <a:lstStyle/>
          <a:p>
            <a:pPr>
              <a:lnSpc>
                <a:spcPct val="110000"/>
              </a:lnSpc>
            </a:pPr>
            <a:r>
              <a:rPr lang="en-GB"/>
              <a:t>The American Sign Language (ASL) Hand gestures provides a good example of varying signs suitable to prove the efficiency of an ‘Intelligent System’</a:t>
            </a:r>
          </a:p>
          <a:p>
            <a:pPr>
              <a:lnSpc>
                <a:spcPct val="110000"/>
              </a:lnSpc>
            </a:pPr>
            <a:r>
              <a:rPr lang="en-GB"/>
              <a:t>24 signs in total – J and Z have been excluded, as they contain movement</a:t>
            </a:r>
          </a:p>
          <a:p>
            <a:pPr>
              <a:lnSpc>
                <a:spcPct val="110000"/>
              </a:lnSpc>
            </a:pPr>
            <a:r>
              <a:rPr lang="en-GB"/>
              <a:t>Difficulty might arise in detecting similar characters such A-E-S-M </a:t>
            </a:r>
          </a:p>
        </p:txBody>
      </p:sp>
      <p:pic>
        <p:nvPicPr>
          <p:cNvPr id="5" name="Picture 4" descr="A collage of a person's hand&#10;&#10;Description automatically generated with low confidence">
            <a:extLst>
              <a:ext uri="{FF2B5EF4-FFF2-40B4-BE49-F238E27FC236}">
                <a16:creationId xmlns:a16="http://schemas.microsoft.com/office/drawing/2014/main" id="{F3ACDFB5-7052-6B52-B8DE-15C77F70F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278" y="1670291"/>
            <a:ext cx="5750281" cy="4039572"/>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44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952500" y="885039"/>
            <a:ext cx="5262778" cy="1570485"/>
          </a:xfrm>
        </p:spPr>
        <p:txBody>
          <a:bodyPr anchor="b">
            <a:normAutofit/>
          </a:bodyPr>
          <a:lstStyle/>
          <a:p>
            <a:r>
              <a:rPr lang="en-GB"/>
              <a:t>Data Collection</a:t>
            </a:r>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952500" y="2813959"/>
            <a:ext cx="5262778" cy="3159001"/>
          </a:xfrm>
        </p:spPr>
        <p:txBody>
          <a:bodyPr anchor="t">
            <a:normAutofit/>
          </a:bodyPr>
          <a:lstStyle/>
          <a:p>
            <a:r>
              <a:rPr lang="en-GB"/>
              <a:t>Videos of length ~8 seconds were recorded for each letter</a:t>
            </a:r>
          </a:p>
          <a:p>
            <a:r>
              <a:rPr lang="en-GB"/>
              <a:t>Slight variations: Rotation, arm-hand ratio</a:t>
            </a:r>
          </a:p>
        </p:txBody>
      </p:sp>
      <p:pic>
        <p:nvPicPr>
          <p:cNvPr id="5" name="A_fast">
            <a:hlinkClick r:id="" action="ppaction://media"/>
            <a:extLst>
              <a:ext uri="{FF2B5EF4-FFF2-40B4-BE49-F238E27FC236}">
                <a16:creationId xmlns:a16="http://schemas.microsoft.com/office/drawing/2014/main" id="{72A0EC78-0A5B-D96C-5BD9-A856F5465A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00345" y="251520"/>
            <a:ext cx="3681149" cy="2457166"/>
          </a:xfrm>
          <a:prstGeom prst="rect">
            <a:avLst/>
          </a:prstGeom>
        </p:spPr>
      </p:pic>
      <p:cxnSp>
        <p:nvCxnSpPr>
          <p:cNvPr id="21"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cell phone&#10;&#10;Description automatically generated with low confidence">
            <a:extLst>
              <a:ext uri="{FF2B5EF4-FFF2-40B4-BE49-F238E27FC236}">
                <a16:creationId xmlns:a16="http://schemas.microsoft.com/office/drawing/2014/main" id="{A08AF056-D5A4-AFFB-E0F9-7B7C55057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345" y="3081380"/>
            <a:ext cx="3681149" cy="2908107"/>
          </a:xfrm>
          <a:prstGeom prst="rect">
            <a:avLst/>
          </a:prstGeom>
        </p:spPr>
      </p:pic>
    </p:spTree>
    <p:extLst>
      <p:ext uri="{BB962C8B-B14F-4D97-AF65-F5344CB8AC3E}">
        <p14:creationId xmlns:p14="http://schemas.microsoft.com/office/powerpoint/2010/main" val="120578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3682149" y="795916"/>
            <a:ext cx="7626136" cy="1312804"/>
          </a:xfrm>
        </p:spPr>
        <p:txBody>
          <a:bodyPr>
            <a:normAutofit/>
          </a:bodyPr>
          <a:lstStyle/>
          <a:p>
            <a:r>
              <a:rPr lang="en-GB"/>
              <a:t>Data Processing</a:t>
            </a:r>
          </a:p>
        </p:txBody>
      </p:sp>
      <p:pic>
        <p:nvPicPr>
          <p:cNvPr id="7" name="Picture 6">
            <a:extLst>
              <a:ext uri="{FF2B5EF4-FFF2-40B4-BE49-F238E27FC236}">
                <a16:creationId xmlns:a16="http://schemas.microsoft.com/office/drawing/2014/main" id="{524C7648-3681-A3DE-9381-02B13B8A8B77}"/>
              </a:ext>
            </a:extLst>
          </p:cNvPr>
          <p:cNvPicPr>
            <a:picLocks noChangeAspect="1"/>
          </p:cNvPicPr>
          <p:nvPr/>
        </p:nvPicPr>
        <p:blipFill rotWithShape="1">
          <a:blip r:embed="rId2">
            <a:extLst>
              <a:ext uri="{28A0092B-C50C-407E-A947-70E740481C1C}">
                <a14:useLocalDpi xmlns:a14="http://schemas.microsoft.com/office/drawing/2010/main" val="0"/>
              </a:ext>
            </a:extLst>
          </a:blip>
          <a:srcRect l="28561" r="33182" b="-1"/>
          <a:stretch/>
        </p:blipFill>
        <p:spPr>
          <a:xfrm>
            <a:off x="-5338" y="10"/>
            <a:ext cx="3124201" cy="6868449"/>
          </a:xfrm>
          <a:prstGeom prst="rect">
            <a:avLst/>
          </a:prstGeom>
        </p:spPr>
      </p:pic>
      <p:cxnSp>
        <p:nvCxnSpPr>
          <p:cNvPr id="14"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6200" y="2405670"/>
            <a:ext cx="0" cy="365223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4534846" y="2344301"/>
            <a:ext cx="3200366" cy="3794839"/>
          </a:xfrm>
        </p:spPr>
        <p:txBody>
          <a:bodyPr anchor="b">
            <a:normAutofit/>
          </a:bodyPr>
          <a:lstStyle/>
          <a:p>
            <a:pPr>
              <a:lnSpc>
                <a:spcPct val="110000"/>
              </a:lnSpc>
            </a:pPr>
            <a:r>
              <a:rPr lang="en-GB" sz="1700"/>
              <a:t>Frames from each video were processed</a:t>
            </a:r>
          </a:p>
          <a:p>
            <a:pPr>
              <a:lnSpc>
                <a:spcPct val="110000"/>
              </a:lnSpc>
            </a:pPr>
            <a:r>
              <a:rPr lang="en-GB" sz="1700"/>
              <a:t>Image data stored according to chosen ‘Processing Functions’</a:t>
            </a:r>
          </a:p>
          <a:p>
            <a:pPr>
              <a:lnSpc>
                <a:spcPct val="110000"/>
              </a:lnSpc>
            </a:pPr>
            <a:r>
              <a:rPr lang="en-GB" sz="1700"/>
              <a:t>Processing Functions are applied to the Network inputs before training and testing</a:t>
            </a:r>
          </a:p>
          <a:p>
            <a:pPr>
              <a:lnSpc>
                <a:spcPct val="110000"/>
              </a:lnSpc>
            </a:pPr>
            <a:r>
              <a:rPr lang="en-GB" sz="1700"/>
              <a:t>Examples: Full Frame with Edge Detection, Resized and Padded with Binary Mask</a:t>
            </a:r>
          </a:p>
        </p:txBody>
      </p:sp>
      <p:pic>
        <p:nvPicPr>
          <p:cNvPr id="5" name="Picture 4" descr="A picture containing text, clipart, sign&#10;&#10;Description automatically generated">
            <a:extLst>
              <a:ext uri="{FF2B5EF4-FFF2-40B4-BE49-F238E27FC236}">
                <a16:creationId xmlns:a16="http://schemas.microsoft.com/office/drawing/2014/main" id="{1A690A7E-388B-8916-BB7C-716B2D58A98E}"/>
              </a:ext>
            </a:extLst>
          </p:cNvPr>
          <p:cNvPicPr>
            <a:picLocks noChangeAspect="1"/>
          </p:cNvPicPr>
          <p:nvPr/>
        </p:nvPicPr>
        <p:blipFill rotWithShape="1">
          <a:blip r:embed="rId3">
            <a:extLst>
              <a:ext uri="{28A0092B-C50C-407E-A947-70E740481C1C}">
                <a14:useLocalDpi xmlns:a14="http://schemas.microsoft.com/office/drawing/2010/main" val="0"/>
              </a:ext>
            </a:extLst>
          </a:blip>
          <a:srcRect b="13848"/>
          <a:stretch/>
        </p:blipFill>
        <p:spPr>
          <a:xfrm>
            <a:off x="8300106" y="2693436"/>
            <a:ext cx="2983188" cy="3364464"/>
          </a:xfrm>
          <a:custGeom>
            <a:avLst/>
            <a:gdLst/>
            <a:ahLst/>
            <a:cxnLst/>
            <a:rect l="l" t="t" r="r" b="b"/>
            <a:pathLst>
              <a:path w="2983188" h="3364464">
                <a:moveTo>
                  <a:pt x="1491417" y="0"/>
                </a:moveTo>
                <a:lnTo>
                  <a:pt x="1491771" y="0"/>
                </a:lnTo>
                <a:cubicBezTo>
                  <a:pt x="2315470" y="0"/>
                  <a:pt x="2983188" y="667735"/>
                  <a:pt x="2983188" y="1491419"/>
                </a:cubicBezTo>
                <a:lnTo>
                  <a:pt x="2983188" y="1611678"/>
                </a:lnTo>
                <a:lnTo>
                  <a:pt x="2983188" y="3364464"/>
                </a:lnTo>
                <a:lnTo>
                  <a:pt x="0" y="3364464"/>
                </a:lnTo>
                <a:lnTo>
                  <a:pt x="0" y="1491419"/>
                </a:lnTo>
                <a:cubicBezTo>
                  <a:pt x="0" y="667735"/>
                  <a:pt x="667716" y="0"/>
                  <a:pt x="1491417" y="0"/>
                </a:cubicBezTo>
                <a:close/>
              </a:path>
            </a:pathLst>
          </a:custGeom>
        </p:spPr>
      </p:pic>
    </p:spTree>
    <p:extLst>
      <p:ext uri="{BB962C8B-B14F-4D97-AF65-F5344CB8AC3E}">
        <p14:creationId xmlns:p14="http://schemas.microsoft.com/office/powerpoint/2010/main" val="292522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796994" y="895441"/>
            <a:ext cx="6061003" cy="1560082"/>
          </a:xfrm>
        </p:spPr>
        <p:txBody>
          <a:bodyPr>
            <a:normAutofit/>
          </a:bodyPr>
          <a:lstStyle/>
          <a:p>
            <a:r>
              <a:rPr lang="en-GB"/>
              <a:t>Data Processing – Hand Detection</a:t>
            </a:r>
          </a:p>
        </p:txBody>
      </p:sp>
      <p:pic>
        <p:nvPicPr>
          <p:cNvPr id="7" name="Picture 6" descr="A hand with a black background&#10;&#10;Description automatically generated with low confidence">
            <a:extLst>
              <a:ext uri="{FF2B5EF4-FFF2-40B4-BE49-F238E27FC236}">
                <a16:creationId xmlns:a16="http://schemas.microsoft.com/office/drawing/2014/main" id="{59FC3944-B0A0-50E7-1982-E943D871A25F}"/>
              </a:ext>
            </a:extLst>
          </p:cNvPr>
          <p:cNvPicPr>
            <a:picLocks noChangeAspect="1"/>
          </p:cNvPicPr>
          <p:nvPr/>
        </p:nvPicPr>
        <p:blipFill rotWithShape="1">
          <a:blip r:embed="rId2">
            <a:extLst>
              <a:ext uri="{28A0092B-C50C-407E-A947-70E740481C1C}">
                <a14:useLocalDpi xmlns:a14="http://schemas.microsoft.com/office/drawing/2010/main" val="0"/>
              </a:ext>
            </a:extLst>
          </a:blip>
          <a:srcRect l="3490" r="30" b="-5"/>
          <a:stretch/>
        </p:blipFill>
        <p:spPr>
          <a:xfrm>
            <a:off x="8305800" y="1"/>
            <a:ext cx="3886212" cy="2286000"/>
          </a:xfrm>
          <a:prstGeom prst="rect">
            <a:avLst/>
          </a:prstGeom>
        </p:spPr>
      </p:pic>
      <p:cxnSp>
        <p:nvCxnSpPr>
          <p:cNvPr id="19" name="Straight Connector 18">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62729"/>
            <a:ext cx="0" cy="31951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a:xfrm>
            <a:off x="952500" y="2671710"/>
            <a:ext cx="6748143" cy="3276814"/>
          </a:xfrm>
        </p:spPr>
        <p:txBody>
          <a:bodyPr anchor="b">
            <a:normAutofit fontScale="92500"/>
          </a:bodyPr>
          <a:lstStyle/>
          <a:p>
            <a:pPr>
              <a:lnSpc>
                <a:spcPct val="110000"/>
              </a:lnSpc>
            </a:pPr>
            <a:r>
              <a:rPr lang="en-GB" sz="1600"/>
              <a:t>Hand Detection works as a ‘Pre-Feature Extraction’ for the neural networks.</a:t>
            </a:r>
          </a:p>
          <a:p>
            <a:pPr>
              <a:lnSpc>
                <a:spcPct val="110000"/>
              </a:lnSpc>
            </a:pPr>
            <a:r>
              <a:rPr lang="en-GB" sz="1600"/>
              <a:t>Proves to be more efficient – Network focuses on hand</a:t>
            </a:r>
          </a:p>
          <a:p>
            <a:pPr>
              <a:lnSpc>
                <a:spcPct val="110000"/>
              </a:lnSpc>
            </a:pPr>
            <a:r>
              <a:rPr lang="en-GB" sz="1600"/>
              <a:t>A form of noise removal</a:t>
            </a:r>
          </a:p>
          <a:p>
            <a:pPr>
              <a:lnSpc>
                <a:spcPct val="110000"/>
              </a:lnSpc>
            </a:pPr>
            <a:r>
              <a:rPr lang="en-GB" sz="1600"/>
              <a:t>Methods</a:t>
            </a:r>
          </a:p>
          <a:p>
            <a:pPr marL="560070" lvl="1" indent="-285750">
              <a:lnSpc>
                <a:spcPct val="110000"/>
              </a:lnSpc>
              <a:buFont typeface="Arial" panose="020B0604020202020204" pitchFamily="34" charset="0"/>
              <a:buChar char="•"/>
            </a:pPr>
            <a:r>
              <a:rPr lang="en-GB" sz="1600"/>
              <a:t>Colour Thresholding – Using skin tone</a:t>
            </a:r>
          </a:p>
          <a:p>
            <a:pPr marL="560070" lvl="1" indent="-285750">
              <a:lnSpc>
                <a:spcPct val="110000"/>
              </a:lnSpc>
              <a:buFont typeface="Arial" panose="020B0604020202020204" pitchFamily="34" charset="0"/>
              <a:buChar char="•"/>
            </a:pPr>
            <a:r>
              <a:rPr lang="en-GB" sz="1600"/>
              <a:t>Colour Thresholding – Using </a:t>
            </a:r>
            <a:r>
              <a:rPr lang="en-GB" sz="1600" err="1"/>
              <a:t>imbinarize</a:t>
            </a:r>
            <a:endParaRPr lang="en-GB" sz="1600"/>
          </a:p>
          <a:p>
            <a:pPr marL="276225" lvl="1" indent="-225425">
              <a:lnSpc>
                <a:spcPct val="110000"/>
              </a:lnSpc>
            </a:pPr>
            <a:r>
              <a:rPr lang="en-GB" sz="1600" i="0"/>
              <a:t>The masks produced are used with </a:t>
            </a:r>
            <a:r>
              <a:rPr lang="en-GB" sz="1600" i="0" err="1"/>
              <a:t>blobAnalysis</a:t>
            </a:r>
            <a:r>
              <a:rPr lang="en-GB" sz="1600" i="0"/>
              <a:t> to extract the detected hand</a:t>
            </a:r>
          </a:p>
          <a:p>
            <a:pPr marL="276225" lvl="1" indent="-225425">
              <a:lnSpc>
                <a:spcPct val="110000"/>
              </a:lnSpc>
            </a:pPr>
            <a:endParaRPr lang="en-GB" sz="1600" i="0"/>
          </a:p>
          <a:p>
            <a:pPr marL="276225" lvl="1" indent="-225425">
              <a:lnSpc>
                <a:spcPct val="110000"/>
              </a:lnSpc>
            </a:pPr>
            <a:r>
              <a:rPr lang="en-GB" sz="1600" i="0"/>
              <a:t>Considerations: Different skin tones, contrasting backgrounds</a:t>
            </a:r>
            <a:r>
              <a:rPr lang="en-GB" sz="1300" i="0"/>
              <a:t>	</a:t>
            </a:r>
          </a:p>
        </p:txBody>
      </p:sp>
      <p:pic>
        <p:nvPicPr>
          <p:cNvPr id="5" name="Picture 4" descr="Image">
            <a:extLst>
              <a:ext uri="{FF2B5EF4-FFF2-40B4-BE49-F238E27FC236}">
                <a16:creationId xmlns:a16="http://schemas.microsoft.com/office/drawing/2014/main" id="{D2F4F59A-F250-832E-98B2-573C4D7D64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52" r="5" b="4329"/>
          <a:stretch/>
        </p:blipFill>
        <p:spPr bwMode="auto">
          <a:xfrm>
            <a:off x="8305800" y="2286001"/>
            <a:ext cx="388620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mage">
            <a:extLst>
              <a:ext uri="{FF2B5EF4-FFF2-40B4-BE49-F238E27FC236}">
                <a16:creationId xmlns:a16="http://schemas.microsoft.com/office/drawing/2014/main" id="{8B979F68-9DBC-0E1B-B770-466FAFAF89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72" r="5" b="6609"/>
          <a:stretch/>
        </p:blipFill>
        <p:spPr bwMode="auto">
          <a:xfrm>
            <a:off x="8305800" y="4572000"/>
            <a:ext cx="388620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67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a:xfrm>
            <a:off x="3698293" y="895440"/>
            <a:ext cx="6817307" cy="1560083"/>
          </a:xfrm>
        </p:spPr>
        <p:txBody>
          <a:bodyPr>
            <a:normAutofit/>
          </a:bodyPr>
          <a:lstStyle/>
          <a:p>
            <a:r>
              <a:rPr lang="en-GB"/>
              <a:t>Data Processing – Resizing and Padding</a:t>
            </a:r>
          </a:p>
        </p:txBody>
      </p:sp>
      <p:pic>
        <p:nvPicPr>
          <p:cNvPr id="5" name="Picture 4" descr="A picture containing text&#10;&#10;Description automatically generated">
            <a:extLst>
              <a:ext uri="{FF2B5EF4-FFF2-40B4-BE49-F238E27FC236}">
                <a16:creationId xmlns:a16="http://schemas.microsoft.com/office/drawing/2014/main" id="{1192DA5F-BC0D-AD76-6D92-EEC831614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096458"/>
            <a:ext cx="2171674" cy="2171674"/>
          </a:xfrm>
          <a:prstGeom prst="rect">
            <a:avLst/>
          </a:prstGeom>
        </p:spPr>
      </p:pic>
      <p:pic>
        <p:nvPicPr>
          <p:cNvPr id="7" name="Picture 6" descr="A close-up of a person's hand&#10;&#10;Description automatically generated with low confidence">
            <a:extLst>
              <a:ext uri="{FF2B5EF4-FFF2-40B4-BE49-F238E27FC236}">
                <a16:creationId xmlns:a16="http://schemas.microsoft.com/office/drawing/2014/main" id="{0FE442E2-54B0-6515-5B5B-593866B37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27" y="3589867"/>
            <a:ext cx="2171674" cy="2171674"/>
          </a:xfrm>
          <a:prstGeom prst="rect">
            <a:avLst/>
          </a:prstGeom>
        </p:spPr>
      </p:pic>
      <p:cxnSp>
        <p:nvCxnSpPr>
          <p:cNvPr id="31" name="Straight Connector 3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62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5139C59B-E1E1-39B4-41D5-11DD7C072117}"/>
              </a:ext>
            </a:extLst>
          </p:cNvPr>
          <p:cNvSpPr>
            <a:spLocks noGrp="1"/>
          </p:cNvSpPr>
          <p:nvPr>
            <p:ph idx="1"/>
          </p:nvPr>
        </p:nvSpPr>
        <p:spPr>
          <a:xfrm>
            <a:off x="4076674" y="2871627"/>
            <a:ext cx="7884658" cy="2649759"/>
          </a:xfrm>
        </p:spPr>
        <p:txBody>
          <a:bodyPr anchor="b">
            <a:normAutofit/>
          </a:bodyPr>
          <a:lstStyle/>
          <a:p>
            <a:pPr>
              <a:lnSpc>
                <a:spcPct val="110000"/>
              </a:lnSpc>
            </a:pPr>
            <a:r>
              <a:rPr lang="en-GB" sz="1800"/>
              <a:t>Different gestures have different sizes and aspect ratios (T is ‘wider’ than X)</a:t>
            </a:r>
          </a:p>
          <a:p>
            <a:pPr>
              <a:lnSpc>
                <a:spcPct val="110000"/>
              </a:lnSpc>
            </a:pPr>
            <a:r>
              <a:rPr lang="en-GB" sz="1800"/>
              <a:t>For certain Processing Functions, images are scaled down to a set height</a:t>
            </a:r>
          </a:p>
          <a:p>
            <a:pPr>
              <a:lnSpc>
                <a:spcPct val="110000"/>
              </a:lnSpc>
            </a:pPr>
            <a:r>
              <a:rPr lang="en-GB" sz="1800"/>
              <a:t>The width is calculated automatically</a:t>
            </a:r>
          </a:p>
          <a:p>
            <a:pPr>
              <a:lnSpc>
                <a:spcPct val="110000"/>
              </a:lnSpc>
            </a:pPr>
            <a:r>
              <a:rPr lang="en-GB" sz="1800"/>
              <a:t>Padding is applied to ensure each image reaches the desired dimension</a:t>
            </a:r>
          </a:p>
          <a:p>
            <a:pPr>
              <a:lnSpc>
                <a:spcPct val="110000"/>
              </a:lnSpc>
            </a:pPr>
            <a:endParaRPr lang="en-GB" sz="1800"/>
          </a:p>
          <a:p>
            <a:pPr>
              <a:lnSpc>
                <a:spcPct val="110000"/>
              </a:lnSpc>
            </a:pPr>
            <a:r>
              <a:rPr lang="en-GB" sz="1800"/>
              <a:t>Exceptions: Full Frame functions</a:t>
            </a:r>
          </a:p>
        </p:txBody>
      </p:sp>
    </p:spTree>
    <p:extLst>
      <p:ext uri="{BB962C8B-B14F-4D97-AF65-F5344CB8AC3E}">
        <p14:creationId xmlns:p14="http://schemas.microsoft.com/office/powerpoint/2010/main" val="218756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GB"/>
              <a:t>Data Processing – Results</a:t>
            </a:r>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p:txBody>
          <a:bodyPr>
            <a:normAutofit fontScale="77500" lnSpcReduction="20000"/>
          </a:bodyPr>
          <a:lstStyle/>
          <a:p>
            <a:r>
              <a:rPr lang="en-GB"/>
              <a:t>The preferred format – </a:t>
            </a:r>
            <a:r>
              <a:rPr lang="en-GB" err="1"/>
              <a:t>ImageDatastore</a:t>
            </a:r>
            <a:endParaRPr lang="en-GB"/>
          </a:p>
          <a:p>
            <a:r>
              <a:rPr lang="en-GB"/>
              <a:t>A folder per letter with files containing processed images, stored as an </a:t>
            </a:r>
            <a:r>
              <a:rPr lang="en-GB" err="1"/>
              <a:t>ImageDatastore</a:t>
            </a:r>
            <a:endParaRPr lang="en-GB"/>
          </a:p>
          <a:p>
            <a:pPr>
              <a:buFont typeface="Wingdings" pitchFamily="2" charset="2"/>
              <a:buChar char="Ø"/>
            </a:pPr>
            <a:r>
              <a:rPr lang="en-GB" err="1"/>
              <a:t>Training_images</a:t>
            </a:r>
            <a:r>
              <a:rPr lang="en-GB"/>
              <a:t>/</a:t>
            </a:r>
          </a:p>
          <a:p>
            <a:pPr marL="560070" lvl="1" indent="-285750">
              <a:buFont typeface="Wingdings" pitchFamily="2" charset="2"/>
              <a:buChar char="Ø"/>
            </a:pPr>
            <a:r>
              <a:rPr lang="en-GB"/>
              <a:t>A/</a:t>
            </a:r>
          </a:p>
          <a:p>
            <a:pPr marL="788670" lvl="2" indent="-285750">
              <a:buFont typeface="Wingdings" pitchFamily="2" charset="2"/>
              <a:buChar char="Ø"/>
            </a:pPr>
            <a:r>
              <a:rPr lang="en-GB"/>
              <a:t>1.png</a:t>
            </a:r>
          </a:p>
          <a:p>
            <a:pPr marL="788670" lvl="2" indent="-285750">
              <a:buFont typeface="Wingdings" pitchFamily="2" charset="2"/>
              <a:buChar char="Ø"/>
            </a:pPr>
            <a:r>
              <a:rPr lang="en-GB"/>
              <a:t>2.png …</a:t>
            </a:r>
          </a:p>
          <a:p>
            <a:pPr marL="560070" lvl="1" indent="-285750">
              <a:buFont typeface="Wingdings" pitchFamily="2" charset="2"/>
              <a:buChar char="Ø"/>
            </a:pPr>
            <a:r>
              <a:rPr lang="en-GB"/>
              <a:t>B/</a:t>
            </a:r>
          </a:p>
          <a:p>
            <a:pPr marL="788670" lvl="2" indent="-285750">
              <a:buFont typeface="Wingdings" pitchFamily="2" charset="2"/>
              <a:buChar char="Ø"/>
            </a:pPr>
            <a:r>
              <a:rPr lang="en-GB"/>
              <a:t>3.png</a:t>
            </a:r>
          </a:p>
          <a:p>
            <a:pPr marL="788670" lvl="2" indent="-285750">
              <a:buFont typeface="Wingdings" pitchFamily="2" charset="2"/>
              <a:buChar char="Ø"/>
            </a:pPr>
            <a:r>
              <a:rPr lang="en-GB"/>
              <a:t>4.png…</a:t>
            </a:r>
          </a:p>
          <a:p>
            <a:pPr marL="560070" lvl="1" indent="-285750">
              <a:buFont typeface="Wingdings" pitchFamily="2" charset="2"/>
              <a:buChar char="Ø"/>
            </a:pPr>
            <a:r>
              <a:rPr lang="en-GB"/>
              <a:t>…</a:t>
            </a:r>
          </a:p>
          <a:p>
            <a:pPr marL="560070" lvl="1" indent="-285750">
              <a:buFont typeface="Wingdings" pitchFamily="2" charset="2"/>
              <a:buChar char="Ø"/>
            </a:pPr>
            <a:r>
              <a:rPr lang="en-GB"/>
              <a:t>Y/</a:t>
            </a:r>
          </a:p>
          <a:p>
            <a:pPr marL="788670" lvl="2" indent="-285750">
              <a:buFont typeface="Wingdings" pitchFamily="2" charset="2"/>
              <a:buChar char="Ø"/>
            </a:pPr>
            <a:r>
              <a:rPr lang="en-GB"/>
              <a:t>419.png</a:t>
            </a:r>
          </a:p>
          <a:p>
            <a:pPr marL="788670" lvl="2" indent="-285750">
              <a:buFont typeface="Wingdings" pitchFamily="2" charset="2"/>
              <a:buChar char="Ø"/>
            </a:pPr>
            <a:r>
              <a:rPr lang="en-GB"/>
              <a:t>420.png</a:t>
            </a:r>
          </a:p>
          <a:p>
            <a:pPr marL="0" indent="0">
              <a:buNone/>
            </a:pPr>
            <a:endParaRPr lang="en-GB"/>
          </a:p>
        </p:txBody>
      </p:sp>
    </p:spTree>
    <p:extLst>
      <p:ext uri="{BB962C8B-B14F-4D97-AF65-F5344CB8AC3E}">
        <p14:creationId xmlns:p14="http://schemas.microsoft.com/office/powerpoint/2010/main" val="17192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9091-26D1-A32D-1644-035196AAD469}"/>
              </a:ext>
            </a:extLst>
          </p:cNvPr>
          <p:cNvSpPr>
            <a:spLocks noGrp="1"/>
          </p:cNvSpPr>
          <p:nvPr>
            <p:ph type="title"/>
          </p:nvPr>
        </p:nvSpPr>
        <p:spPr/>
        <p:txBody>
          <a:bodyPr/>
          <a:lstStyle/>
          <a:p>
            <a:r>
              <a:rPr lang="en-US">
                <a:ea typeface="+mj-lt"/>
                <a:cs typeface="+mj-lt"/>
              </a:rPr>
              <a:t>What methods did we consider?</a:t>
            </a:r>
            <a:endParaRPr lang="en-GB"/>
          </a:p>
        </p:txBody>
      </p:sp>
      <p:sp>
        <p:nvSpPr>
          <p:cNvPr id="3" name="Content Placeholder 2">
            <a:extLst>
              <a:ext uri="{FF2B5EF4-FFF2-40B4-BE49-F238E27FC236}">
                <a16:creationId xmlns:a16="http://schemas.microsoft.com/office/drawing/2014/main" id="{5139C59B-E1E1-39B4-41D5-11DD7C072117}"/>
              </a:ext>
            </a:extLst>
          </p:cNvPr>
          <p:cNvSpPr>
            <a:spLocks noGrp="1"/>
          </p:cNvSpPr>
          <p:nvPr>
            <p:ph idx="1"/>
          </p:nvPr>
        </p:nvSpPr>
        <p:spPr/>
        <p:txBody>
          <a:bodyPr>
            <a:normAutofit/>
          </a:bodyPr>
          <a:lstStyle/>
          <a:p>
            <a:pPr>
              <a:buNone/>
            </a:pPr>
            <a:r>
              <a:rPr lang="en-US" err="1">
                <a:ea typeface="+mn-lt"/>
                <a:cs typeface="+mn-lt"/>
              </a:rPr>
              <a:t>Patternnet</a:t>
            </a:r>
            <a:r>
              <a:rPr lang="en-US">
                <a:ea typeface="+mn-lt"/>
                <a:cs typeface="+mn-lt"/>
              </a:rPr>
              <a:t> – produces very strong training results but fails to meet the same standard for testing data</a:t>
            </a:r>
            <a:endParaRPr lang="en-US"/>
          </a:p>
          <a:p>
            <a:pPr>
              <a:buNone/>
            </a:pPr>
            <a:r>
              <a:rPr lang="en-US">
                <a:ea typeface="+mn-lt"/>
                <a:cs typeface="+mn-lt"/>
              </a:rPr>
              <a:t>•</a:t>
            </a:r>
            <a:r>
              <a:rPr lang="en-US" err="1">
                <a:ea typeface="+mn-lt"/>
                <a:cs typeface="+mn-lt"/>
              </a:rPr>
              <a:t>Newpnn</a:t>
            </a:r>
            <a:r>
              <a:rPr lang="en-US">
                <a:ea typeface="+mn-lt"/>
                <a:cs typeface="+mn-lt"/>
              </a:rPr>
              <a:t> – produced the worst performance of all considered methods, models take extremely long to train (up to 4h)</a:t>
            </a:r>
            <a:endParaRPr lang="en-US"/>
          </a:p>
          <a:p>
            <a:pPr>
              <a:buNone/>
            </a:pPr>
            <a:r>
              <a:rPr lang="en-US">
                <a:ea typeface="+mn-lt"/>
                <a:cs typeface="+mn-lt"/>
              </a:rPr>
              <a:t>•Convolutional neural network – produced the best performance, required tuning of many parameters making the optimal result hard to find</a:t>
            </a:r>
            <a:endParaRPr lang="en-US"/>
          </a:p>
          <a:p>
            <a:pPr marL="0" indent="0">
              <a:buNone/>
            </a:pPr>
            <a:endParaRPr lang="en-GB"/>
          </a:p>
        </p:txBody>
      </p:sp>
    </p:spTree>
    <p:extLst>
      <p:ext uri="{BB962C8B-B14F-4D97-AF65-F5344CB8AC3E}">
        <p14:creationId xmlns:p14="http://schemas.microsoft.com/office/powerpoint/2010/main" val="456923036"/>
      </p:ext>
    </p:extLst>
  </p:cSld>
  <p:clrMapOvr>
    <a:masterClrMapping/>
  </p:clrMapOvr>
</p:sld>
</file>

<file path=ppt/theme/theme1.xml><?xml version="1.0" encoding="utf-8"?>
<a:theme xmlns:a="http://schemas.openxmlformats.org/drawingml/2006/main" name="VaultVTI">
  <a:themeElements>
    <a:clrScheme name="AnalogousFromRegularSeed_2SEEDS">
      <a:dk1>
        <a:srgbClr val="000000"/>
      </a:dk1>
      <a:lt1>
        <a:srgbClr val="FFFFFF"/>
      </a:lt1>
      <a:dk2>
        <a:srgbClr val="1B2C2F"/>
      </a:dk2>
      <a:lt2>
        <a:srgbClr val="F2F0F3"/>
      </a:lt2>
      <a:accent1>
        <a:srgbClr val="3DB614"/>
      </a:accent1>
      <a:accent2>
        <a:srgbClr val="80B01F"/>
      </a:accent2>
      <a:accent3>
        <a:srgbClr val="21B73A"/>
      </a:accent3>
      <a:accent4>
        <a:srgbClr val="6F25D7"/>
      </a:accent4>
      <a:accent5>
        <a:srgbClr val="C729E7"/>
      </a:accent5>
      <a:accent6>
        <a:srgbClr val="D517A6"/>
      </a:accent6>
      <a:hlink>
        <a:srgbClr val="9F3FBF"/>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1053</Words>
  <Application>Microsoft Macintosh PowerPoint</Application>
  <PresentationFormat>Widescreen</PresentationFormat>
  <Paragraphs>111</Paragraphs>
  <Slides>24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Georgia Pro Light</vt:lpstr>
      <vt:lpstr>gg sans</vt:lpstr>
      <vt:lpstr>Wingdings</vt:lpstr>
      <vt:lpstr>VaultVTI</vt:lpstr>
      <vt:lpstr>ES3H3 Group 10</vt:lpstr>
      <vt:lpstr>Detecting ASL Hand Gestures</vt:lpstr>
      <vt:lpstr>Dataset Decision</vt:lpstr>
      <vt:lpstr>Data Collection</vt:lpstr>
      <vt:lpstr>Data Processing</vt:lpstr>
      <vt:lpstr>Data Processing – Hand Detection</vt:lpstr>
      <vt:lpstr>Data Processing – Resizing and Padding</vt:lpstr>
      <vt:lpstr>Data Processing – Results</vt:lpstr>
      <vt:lpstr>What methods did we consider?</vt:lpstr>
      <vt:lpstr>Training Pattern Recognition Network</vt:lpstr>
      <vt:lpstr>Testing Pattern Recognition Network</vt:lpstr>
      <vt:lpstr>Why convolutional neural network?</vt:lpstr>
      <vt:lpstr>Different Network Layers</vt:lpstr>
      <vt:lpstr>Convolutional layer</vt:lpstr>
      <vt:lpstr>The ReLu Layer</vt:lpstr>
      <vt:lpstr>Maxpooling Layer</vt:lpstr>
      <vt:lpstr>The Dropout Layer</vt:lpstr>
      <vt:lpstr>Training Settings</vt:lpstr>
      <vt:lpstr>Testing</vt:lpstr>
      <vt:lpstr>Final Product</vt:lpstr>
      <vt:lpstr>Difficulties, Considerations, Conclusions</vt:lpstr>
      <vt:lpstr>Alternative Methods</vt:lpstr>
      <vt:lpstr>Live Demo</vt:lpstr>
      <vt:lpstr>Demo Video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AFUNYAH, MARCEL (UG)</cp:lastModifiedBy>
  <cp:revision>2</cp:revision>
  <dcterms:created xsi:type="dcterms:W3CDTF">2023-02-16T02:29:30Z</dcterms:created>
  <dcterms:modified xsi:type="dcterms:W3CDTF">2023-02-16T03:36:20Z</dcterms:modified>
</cp:coreProperties>
</file>